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2"/>
  </p:notesMasterIdLst>
  <p:sldIdLst>
    <p:sldId id="782" r:id="rId2"/>
    <p:sldId id="962" r:id="rId3"/>
    <p:sldId id="1183" r:id="rId4"/>
    <p:sldId id="1192" r:id="rId5"/>
    <p:sldId id="1049" r:id="rId6"/>
    <p:sldId id="1278" r:id="rId7"/>
    <p:sldId id="1055" r:id="rId8"/>
    <p:sldId id="1056" r:id="rId9"/>
    <p:sldId id="1057" r:id="rId10"/>
    <p:sldId id="1059" r:id="rId11"/>
    <p:sldId id="1060" r:id="rId12"/>
    <p:sldId id="1061" r:id="rId13"/>
    <p:sldId id="1062" r:id="rId14"/>
    <p:sldId id="1008" r:id="rId15"/>
    <p:sldId id="856" r:id="rId16"/>
    <p:sldId id="967" r:id="rId17"/>
    <p:sldId id="1009" r:id="rId18"/>
    <p:sldId id="1184" r:id="rId19"/>
    <p:sldId id="1010" r:id="rId20"/>
    <p:sldId id="1025" r:id="rId21"/>
    <p:sldId id="1026" r:id="rId22"/>
    <p:sldId id="1028" r:id="rId23"/>
    <p:sldId id="1031" r:id="rId24"/>
    <p:sldId id="1029" r:id="rId25"/>
    <p:sldId id="1030" r:id="rId26"/>
    <p:sldId id="1027" r:id="rId27"/>
    <p:sldId id="1063" r:id="rId28"/>
    <p:sldId id="1069" r:id="rId29"/>
    <p:sldId id="1185" r:id="rId30"/>
    <p:sldId id="1064" r:id="rId31"/>
    <p:sldId id="1071" r:id="rId32"/>
    <p:sldId id="1065" r:id="rId33"/>
    <p:sldId id="1073" r:id="rId34"/>
    <p:sldId id="1078" r:id="rId35"/>
    <p:sldId id="1079" r:id="rId36"/>
    <p:sldId id="1075" r:id="rId37"/>
    <p:sldId id="1074" r:id="rId38"/>
    <p:sldId id="1076" r:id="rId39"/>
    <p:sldId id="1186" r:id="rId40"/>
    <p:sldId id="1066" r:id="rId41"/>
    <p:sldId id="1169" r:id="rId42"/>
    <p:sldId id="1089" r:id="rId43"/>
    <p:sldId id="1067" r:id="rId44"/>
    <p:sldId id="1080" r:id="rId45"/>
    <p:sldId id="1187" r:id="rId46"/>
    <p:sldId id="1087" r:id="rId47"/>
    <p:sldId id="1016" r:id="rId48"/>
    <p:sldId id="1088" r:id="rId49"/>
    <p:sldId id="1068" r:id="rId50"/>
    <p:sldId id="1094" r:id="rId51"/>
    <p:sldId id="1023" r:id="rId52"/>
    <p:sldId id="1096" r:id="rId53"/>
    <p:sldId id="1188" r:id="rId54"/>
    <p:sldId id="1097" r:id="rId55"/>
    <p:sldId id="1098" r:id="rId56"/>
    <p:sldId id="1099" r:id="rId57"/>
    <p:sldId id="1100" r:id="rId58"/>
    <p:sldId id="1106" r:id="rId59"/>
    <p:sldId id="1107" r:id="rId60"/>
    <p:sldId id="1108" r:id="rId61"/>
    <p:sldId id="1110" r:id="rId62"/>
    <p:sldId id="1113" r:id="rId63"/>
    <p:sldId id="1114" r:id="rId64"/>
    <p:sldId id="1115" r:id="rId65"/>
    <p:sldId id="1116" r:id="rId66"/>
    <p:sldId id="1109" r:id="rId67"/>
    <p:sldId id="1189" r:id="rId68"/>
    <p:sldId id="1081" r:id="rId69"/>
    <p:sldId id="1082" r:id="rId70"/>
    <p:sldId id="1118" r:id="rId71"/>
    <p:sldId id="1121" r:id="rId72"/>
    <p:sldId id="1119" r:id="rId73"/>
    <p:sldId id="1122" r:id="rId74"/>
    <p:sldId id="1123" r:id="rId75"/>
    <p:sldId id="1124" r:id="rId76"/>
    <p:sldId id="1125" r:id="rId77"/>
    <p:sldId id="1126" r:id="rId78"/>
    <p:sldId id="1190" r:id="rId79"/>
    <p:sldId id="1032" r:id="rId80"/>
    <p:sldId id="1129" r:id="rId81"/>
    <p:sldId id="1131" r:id="rId82"/>
    <p:sldId id="1132" r:id="rId83"/>
    <p:sldId id="1133" r:id="rId84"/>
    <p:sldId id="1134" r:id="rId85"/>
    <p:sldId id="1135" r:id="rId86"/>
    <p:sldId id="1191" r:id="rId87"/>
    <p:sldId id="1020" r:id="rId88"/>
    <p:sldId id="1136" r:id="rId89"/>
    <p:sldId id="1137" r:id="rId90"/>
    <p:sldId id="835" r:id="rId91"/>
  </p:sldIdLst>
  <p:sldSz cx="9144000" cy="6858000" type="screen4x3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2B02"/>
    <a:srgbClr val="0432FF"/>
    <a:srgbClr val="3F7141"/>
    <a:srgbClr val="EE1B40"/>
    <a:srgbClr val="00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3" autoAdjust="0"/>
    <p:restoredTop sz="91553" autoAdjust="0"/>
  </p:normalViewPr>
  <p:slideViewPr>
    <p:cSldViewPr snapToGrid="0" showGuides="1">
      <p:cViewPr varScale="1">
        <p:scale>
          <a:sx n="101" d="100"/>
          <a:sy n="101" d="100"/>
        </p:scale>
        <p:origin x="169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-1596" y="-96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#1">
  <dgm:title val=""/>
  <dgm:desc val=""/>
  <dgm:catLst>
    <dgm:cat type="accent6" pri="11100"/>
  </dgm:catLst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38838D-77E9-4D25-880C-3771734B7597}" type="doc">
      <dgm:prSet loTypeId="urn:microsoft.com/office/officeart/2005/8/layout/radial6#1" loCatId="cycle" qsTypeId="urn:microsoft.com/office/officeart/2005/8/quickstyle/simple1#1" qsCatId="simple" csTypeId="urn:microsoft.com/office/officeart/2005/8/colors/accent6_1#1" csCatId="accent6" phldr="1"/>
      <dgm:spPr/>
      <dgm:t>
        <a:bodyPr/>
        <a:lstStyle/>
        <a:p>
          <a:endParaRPr lang="zh-CN" altLang="en-US"/>
        </a:p>
      </dgm:t>
    </dgm:pt>
    <dgm:pt modelId="{49C77F39-9FED-4F79-8C31-7BF64388EB03}">
      <dgm:prSet/>
      <dgm:spPr/>
      <dgm:t>
        <a:bodyPr/>
        <a:lstStyle/>
        <a:p>
          <a:r>
            <a:rPr lang="zh-CN"/>
            <a:t>区块链</a:t>
          </a:r>
        </a:p>
      </dgm:t>
    </dgm:pt>
    <dgm:pt modelId="{0A203FBB-1E5E-4618-9BA2-363A7C3BE8E8}" type="parTrans" cxnId="{3D650D92-DAEA-49C4-A3BC-86B3E5F166B7}">
      <dgm:prSet/>
      <dgm:spPr/>
      <dgm:t>
        <a:bodyPr/>
        <a:lstStyle/>
        <a:p>
          <a:endParaRPr lang="zh-CN" altLang="en-US"/>
        </a:p>
      </dgm:t>
    </dgm:pt>
    <dgm:pt modelId="{555310FA-6E30-4CA7-8937-A0D6DDE64E26}" type="sibTrans" cxnId="{3D650D92-DAEA-49C4-A3BC-86B3E5F166B7}">
      <dgm:prSet/>
      <dgm:spPr/>
      <dgm:t>
        <a:bodyPr/>
        <a:lstStyle/>
        <a:p>
          <a:endParaRPr lang="zh-CN" altLang="en-US"/>
        </a:p>
      </dgm:t>
    </dgm:pt>
    <dgm:pt modelId="{9C7E5899-0226-4B4C-A4F8-490DD016A090}">
      <dgm:prSet/>
      <dgm:spPr/>
      <dgm:t>
        <a:bodyPr/>
        <a:lstStyle/>
        <a:p>
          <a:r>
            <a:rPr lang="zh-CN"/>
            <a:t>公开透明</a:t>
          </a:r>
        </a:p>
      </dgm:t>
    </dgm:pt>
    <dgm:pt modelId="{B86A3711-96F6-443F-8E1D-40862C531E31}" type="parTrans" cxnId="{C9B663A6-C748-4177-A641-A5E64AAFC83E}">
      <dgm:prSet/>
      <dgm:spPr/>
      <dgm:t>
        <a:bodyPr/>
        <a:lstStyle/>
        <a:p>
          <a:endParaRPr lang="zh-CN" altLang="en-US"/>
        </a:p>
      </dgm:t>
    </dgm:pt>
    <dgm:pt modelId="{427EB6A7-2E7D-4528-9DAF-9CF4B313B39B}" type="sibTrans" cxnId="{C9B663A6-C748-4177-A641-A5E64AAFC83E}">
      <dgm:prSet/>
      <dgm:spPr/>
      <dgm:t>
        <a:bodyPr/>
        <a:lstStyle/>
        <a:p>
          <a:endParaRPr lang="zh-CN" altLang="en-US"/>
        </a:p>
      </dgm:t>
    </dgm:pt>
    <dgm:pt modelId="{8BAAEE28-2754-4C7E-87C1-4F8E3A5A39BD}">
      <dgm:prSet/>
      <dgm:spPr/>
      <dgm:t>
        <a:bodyPr/>
        <a:lstStyle/>
        <a:p>
          <a:r>
            <a:rPr lang="zh-CN" dirty="0"/>
            <a:t>不可篡改</a:t>
          </a:r>
        </a:p>
      </dgm:t>
    </dgm:pt>
    <dgm:pt modelId="{B22E3874-B469-4367-8309-EAEB19F63B42}" type="parTrans" cxnId="{FCD5F7B0-1525-414F-9C56-472E629F68A6}">
      <dgm:prSet/>
      <dgm:spPr/>
      <dgm:t>
        <a:bodyPr/>
        <a:lstStyle/>
        <a:p>
          <a:endParaRPr lang="zh-CN" altLang="en-US"/>
        </a:p>
      </dgm:t>
    </dgm:pt>
    <dgm:pt modelId="{0C61A809-4CDE-4A99-A10E-1C7DBA1D3D57}" type="sibTrans" cxnId="{FCD5F7B0-1525-414F-9C56-472E629F68A6}">
      <dgm:prSet/>
      <dgm:spPr/>
      <dgm:t>
        <a:bodyPr/>
        <a:lstStyle/>
        <a:p>
          <a:endParaRPr lang="zh-CN" altLang="en-US"/>
        </a:p>
      </dgm:t>
    </dgm:pt>
    <dgm:pt modelId="{52EEEC5A-B621-4A0F-B59B-6FB20D9A15EF}">
      <dgm:prSet/>
      <dgm:spPr/>
      <dgm:t>
        <a:bodyPr/>
        <a:lstStyle/>
        <a:p>
          <a:r>
            <a:rPr lang="zh-CN"/>
            <a:t>永久运行</a:t>
          </a:r>
        </a:p>
      </dgm:t>
    </dgm:pt>
    <dgm:pt modelId="{2A0C29A8-9B10-4F81-881C-A44F99A40A5D}" type="parTrans" cxnId="{91154D71-16F4-4425-9003-245A4B9DE69A}">
      <dgm:prSet/>
      <dgm:spPr/>
      <dgm:t>
        <a:bodyPr/>
        <a:lstStyle/>
        <a:p>
          <a:endParaRPr lang="zh-CN" altLang="en-US"/>
        </a:p>
      </dgm:t>
    </dgm:pt>
    <dgm:pt modelId="{BB88DE8E-C4DD-473C-A770-37FAFB2D5A2A}" type="sibTrans" cxnId="{91154D71-16F4-4425-9003-245A4B9DE69A}">
      <dgm:prSet/>
      <dgm:spPr/>
      <dgm:t>
        <a:bodyPr/>
        <a:lstStyle/>
        <a:p>
          <a:endParaRPr lang="zh-CN" altLang="en-US"/>
        </a:p>
      </dgm:t>
    </dgm:pt>
    <dgm:pt modelId="{39791B08-D8AF-43DB-9222-A304D1B8E0E3}">
      <dgm:prSet/>
      <dgm:spPr/>
      <dgm:t>
        <a:bodyPr/>
        <a:lstStyle/>
        <a:p>
          <a:r>
            <a:rPr lang="zh-CN" altLang="en-US"/>
            <a:t>多方验证</a:t>
          </a:r>
          <a:endParaRPr lang="zh-CN"/>
        </a:p>
      </dgm:t>
    </dgm:pt>
    <dgm:pt modelId="{9E23C2D4-31AA-41A4-B30A-A29D77913BD5}" type="parTrans" cxnId="{A5E5E801-B17C-43B7-8DE0-290643F036AD}">
      <dgm:prSet/>
      <dgm:spPr/>
      <dgm:t>
        <a:bodyPr/>
        <a:lstStyle/>
        <a:p>
          <a:endParaRPr lang="zh-CN" altLang="en-US"/>
        </a:p>
      </dgm:t>
    </dgm:pt>
    <dgm:pt modelId="{AF805092-95C5-497F-BFF0-D9CB088DA7E4}" type="sibTrans" cxnId="{A5E5E801-B17C-43B7-8DE0-290643F036AD}">
      <dgm:prSet/>
      <dgm:spPr/>
      <dgm:t>
        <a:bodyPr/>
        <a:lstStyle/>
        <a:p>
          <a:endParaRPr lang="zh-CN" altLang="en-US"/>
        </a:p>
      </dgm:t>
    </dgm:pt>
    <dgm:pt modelId="{2DC34CAD-7944-4388-8B5A-194530A0CDAF}" type="pres">
      <dgm:prSet presAssocID="{F238838D-77E9-4D25-880C-3771734B7597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F304E34-1E88-4F51-ACCE-5A8533045121}" type="pres">
      <dgm:prSet presAssocID="{49C77F39-9FED-4F79-8C31-7BF64388EB03}" presName="centerShape" presStyleLbl="node0" presStyleIdx="0" presStyleCnt="1"/>
      <dgm:spPr/>
    </dgm:pt>
    <dgm:pt modelId="{3A9674EB-0FDE-46BD-95F2-FF07FAEB75F1}" type="pres">
      <dgm:prSet presAssocID="{9C7E5899-0226-4B4C-A4F8-490DD016A090}" presName="node" presStyleLbl="node1" presStyleIdx="0" presStyleCnt="4">
        <dgm:presLayoutVars>
          <dgm:bulletEnabled val="1"/>
        </dgm:presLayoutVars>
      </dgm:prSet>
      <dgm:spPr/>
    </dgm:pt>
    <dgm:pt modelId="{E7314AF1-06BE-4E26-91FD-18A05F81B6CB}" type="pres">
      <dgm:prSet presAssocID="{9C7E5899-0226-4B4C-A4F8-490DD016A090}" presName="dummy" presStyleCnt="0"/>
      <dgm:spPr/>
    </dgm:pt>
    <dgm:pt modelId="{4C47C74F-513F-4A08-8116-8270E782C4AC}" type="pres">
      <dgm:prSet presAssocID="{427EB6A7-2E7D-4528-9DAF-9CF4B313B39B}" presName="sibTrans" presStyleLbl="sibTrans2D1" presStyleIdx="0" presStyleCnt="4"/>
      <dgm:spPr/>
    </dgm:pt>
    <dgm:pt modelId="{2846DBC4-79B4-4CC3-9E4A-1949450101F7}" type="pres">
      <dgm:prSet presAssocID="{8BAAEE28-2754-4C7E-87C1-4F8E3A5A39BD}" presName="node" presStyleLbl="node1" presStyleIdx="1" presStyleCnt="4">
        <dgm:presLayoutVars>
          <dgm:bulletEnabled val="1"/>
        </dgm:presLayoutVars>
      </dgm:prSet>
      <dgm:spPr/>
    </dgm:pt>
    <dgm:pt modelId="{75D64373-BC8C-49A8-B135-B12C094FDB70}" type="pres">
      <dgm:prSet presAssocID="{8BAAEE28-2754-4C7E-87C1-4F8E3A5A39BD}" presName="dummy" presStyleCnt="0"/>
      <dgm:spPr/>
    </dgm:pt>
    <dgm:pt modelId="{C2C9979B-01CB-49F5-8B76-A683451FAAA5}" type="pres">
      <dgm:prSet presAssocID="{0C61A809-4CDE-4A99-A10E-1C7DBA1D3D57}" presName="sibTrans" presStyleLbl="sibTrans2D1" presStyleIdx="1" presStyleCnt="4"/>
      <dgm:spPr/>
    </dgm:pt>
    <dgm:pt modelId="{2B3F7B91-274B-4113-A490-5D8EEA4A40F9}" type="pres">
      <dgm:prSet presAssocID="{52EEEC5A-B621-4A0F-B59B-6FB20D9A15EF}" presName="node" presStyleLbl="node1" presStyleIdx="2" presStyleCnt="4">
        <dgm:presLayoutVars>
          <dgm:bulletEnabled val="1"/>
        </dgm:presLayoutVars>
      </dgm:prSet>
      <dgm:spPr/>
    </dgm:pt>
    <dgm:pt modelId="{C1BC3CBB-04F8-4296-A7A8-00939E74AE49}" type="pres">
      <dgm:prSet presAssocID="{52EEEC5A-B621-4A0F-B59B-6FB20D9A15EF}" presName="dummy" presStyleCnt="0"/>
      <dgm:spPr/>
    </dgm:pt>
    <dgm:pt modelId="{A100CB18-EB41-4812-97BC-5F648F14CEF8}" type="pres">
      <dgm:prSet presAssocID="{BB88DE8E-C4DD-473C-A770-37FAFB2D5A2A}" presName="sibTrans" presStyleLbl="sibTrans2D1" presStyleIdx="2" presStyleCnt="4"/>
      <dgm:spPr/>
    </dgm:pt>
    <dgm:pt modelId="{BAF78181-D230-4CA5-8D55-8583C75D4494}" type="pres">
      <dgm:prSet presAssocID="{39791B08-D8AF-43DB-9222-A304D1B8E0E3}" presName="node" presStyleLbl="node1" presStyleIdx="3" presStyleCnt="4">
        <dgm:presLayoutVars>
          <dgm:bulletEnabled val="1"/>
        </dgm:presLayoutVars>
      </dgm:prSet>
      <dgm:spPr/>
    </dgm:pt>
    <dgm:pt modelId="{44C94408-C7FA-4FCF-896F-9851772A39F0}" type="pres">
      <dgm:prSet presAssocID="{39791B08-D8AF-43DB-9222-A304D1B8E0E3}" presName="dummy" presStyleCnt="0"/>
      <dgm:spPr/>
    </dgm:pt>
    <dgm:pt modelId="{6FF0C375-9AD1-4EFF-9760-DECF73F30E4E}" type="pres">
      <dgm:prSet presAssocID="{AF805092-95C5-497F-BFF0-D9CB088DA7E4}" presName="sibTrans" presStyleLbl="sibTrans2D1" presStyleIdx="3" presStyleCnt="4"/>
      <dgm:spPr/>
    </dgm:pt>
  </dgm:ptLst>
  <dgm:cxnLst>
    <dgm:cxn modelId="{A5E5E801-B17C-43B7-8DE0-290643F036AD}" srcId="{49C77F39-9FED-4F79-8C31-7BF64388EB03}" destId="{39791B08-D8AF-43DB-9222-A304D1B8E0E3}" srcOrd="3" destOrd="0" parTransId="{9E23C2D4-31AA-41A4-B30A-A29D77913BD5}" sibTransId="{AF805092-95C5-497F-BFF0-D9CB088DA7E4}"/>
    <dgm:cxn modelId="{E849FF1E-7DD1-49A5-B53B-CCA3B6328BF0}" type="presOf" srcId="{0C61A809-4CDE-4A99-A10E-1C7DBA1D3D57}" destId="{C2C9979B-01CB-49F5-8B76-A683451FAAA5}" srcOrd="0" destOrd="0" presId="urn:microsoft.com/office/officeart/2005/8/layout/radial6#1"/>
    <dgm:cxn modelId="{16849E64-523B-43E5-A3C9-4E26B1AF27F9}" type="presOf" srcId="{BB88DE8E-C4DD-473C-A770-37FAFB2D5A2A}" destId="{A100CB18-EB41-4812-97BC-5F648F14CEF8}" srcOrd="0" destOrd="0" presId="urn:microsoft.com/office/officeart/2005/8/layout/radial6#1"/>
    <dgm:cxn modelId="{B3611F4F-5A93-470C-BD78-1DEA0D697F3E}" type="presOf" srcId="{427EB6A7-2E7D-4528-9DAF-9CF4B313B39B}" destId="{4C47C74F-513F-4A08-8116-8270E782C4AC}" srcOrd="0" destOrd="0" presId="urn:microsoft.com/office/officeart/2005/8/layout/radial6#1"/>
    <dgm:cxn modelId="{91154D71-16F4-4425-9003-245A4B9DE69A}" srcId="{49C77F39-9FED-4F79-8C31-7BF64388EB03}" destId="{52EEEC5A-B621-4A0F-B59B-6FB20D9A15EF}" srcOrd="2" destOrd="0" parTransId="{2A0C29A8-9B10-4F81-881C-A44F99A40A5D}" sibTransId="{BB88DE8E-C4DD-473C-A770-37FAFB2D5A2A}"/>
    <dgm:cxn modelId="{58C35555-4EF8-43F2-AAF3-AF3088D3567F}" type="presOf" srcId="{39791B08-D8AF-43DB-9222-A304D1B8E0E3}" destId="{BAF78181-D230-4CA5-8D55-8583C75D4494}" srcOrd="0" destOrd="0" presId="urn:microsoft.com/office/officeart/2005/8/layout/radial6#1"/>
    <dgm:cxn modelId="{10795758-2F12-48C3-BFF6-88DB0FC16A8A}" type="presOf" srcId="{52EEEC5A-B621-4A0F-B59B-6FB20D9A15EF}" destId="{2B3F7B91-274B-4113-A490-5D8EEA4A40F9}" srcOrd="0" destOrd="0" presId="urn:microsoft.com/office/officeart/2005/8/layout/radial6#1"/>
    <dgm:cxn modelId="{3D650D92-DAEA-49C4-A3BC-86B3E5F166B7}" srcId="{F238838D-77E9-4D25-880C-3771734B7597}" destId="{49C77F39-9FED-4F79-8C31-7BF64388EB03}" srcOrd="0" destOrd="0" parTransId="{0A203FBB-1E5E-4618-9BA2-363A7C3BE8E8}" sibTransId="{555310FA-6E30-4CA7-8937-A0D6DDE64E26}"/>
    <dgm:cxn modelId="{813B7B95-92F2-431E-86E7-9A1D0070766B}" type="presOf" srcId="{F238838D-77E9-4D25-880C-3771734B7597}" destId="{2DC34CAD-7944-4388-8B5A-194530A0CDAF}" srcOrd="0" destOrd="0" presId="urn:microsoft.com/office/officeart/2005/8/layout/radial6#1"/>
    <dgm:cxn modelId="{C9B663A6-C748-4177-A641-A5E64AAFC83E}" srcId="{49C77F39-9FED-4F79-8C31-7BF64388EB03}" destId="{9C7E5899-0226-4B4C-A4F8-490DD016A090}" srcOrd="0" destOrd="0" parTransId="{B86A3711-96F6-443F-8E1D-40862C531E31}" sibTransId="{427EB6A7-2E7D-4528-9DAF-9CF4B313B39B}"/>
    <dgm:cxn modelId="{6A3C4CA7-3C1C-4765-9646-CE642D6FC9A9}" type="presOf" srcId="{AF805092-95C5-497F-BFF0-D9CB088DA7E4}" destId="{6FF0C375-9AD1-4EFF-9760-DECF73F30E4E}" srcOrd="0" destOrd="0" presId="urn:microsoft.com/office/officeart/2005/8/layout/radial6#1"/>
    <dgm:cxn modelId="{FCD5F7B0-1525-414F-9C56-472E629F68A6}" srcId="{49C77F39-9FED-4F79-8C31-7BF64388EB03}" destId="{8BAAEE28-2754-4C7E-87C1-4F8E3A5A39BD}" srcOrd="1" destOrd="0" parTransId="{B22E3874-B469-4367-8309-EAEB19F63B42}" sibTransId="{0C61A809-4CDE-4A99-A10E-1C7DBA1D3D57}"/>
    <dgm:cxn modelId="{7F2927D3-AF1B-446C-BD78-FB5E78D3329A}" type="presOf" srcId="{9C7E5899-0226-4B4C-A4F8-490DD016A090}" destId="{3A9674EB-0FDE-46BD-95F2-FF07FAEB75F1}" srcOrd="0" destOrd="0" presId="urn:microsoft.com/office/officeart/2005/8/layout/radial6#1"/>
    <dgm:cxn modelId="{FE2285EE-9EFA-416B-B6F9-0DECE6324F30}" type="presOf" srcId="{49C77F39-9FED-4F79-8C31-7BF64388EB03}" destId="{CF304E34-1E88-4F51-ACCE-5A8533045121}" srcOrd="0" destOrd="0" presId="urn:microsoft.com/office/officeart/2005/8/layout/radial6#1"/>
    <dgm:cxn modelId="{307640F3-DA88-4CC3-8398-9BDFF4EC4566}" type="presOf" srcId="{8BAAEE28-2754-4C7E-87C1-4F8E3A5A39BD}" destId="{2846DBC4-79B4-4CC3-9E4A-1949450101F7}" srcOrd="0" destOrd="0" presId="urn:microsoft.com/office/officeart/2005/8/layout/radial6#1"/>
    <dgm:cxn modelId="{95E1F017-116B-4455-814C-61A86877FE68}" type="presParOf" srcId="{2DC34CAD-7944-4388-8B5A-194530A0CDAF}" destId="{CF304E34-1E88-4F51-ACCE-5A8533045121}" srcOrd="0" destOrd="0" presId="urn:microsoft.com/office/officeart/2005/8/layout/radial6#1"/>
    <dgm:cxn modelId="{0146E0FA-36C0-4A33-BC01-08329039D2E4}" type="presParOf" srcId="{2DC34CAD-7944-4388-8B5A-194530A0CDAF}" destId="{3A9674EB-0FDE-46BD-95F2-FF07FAEB75F1}" srcOrd="1" destOrd="0" presId="urn:microsoft.com/office/officeart/2005/8/layout/radial6#1"/>
    <dgm:cxn modelId="{15AAA9DC-AC69-4373-B536-F77CF4ACA485}" type="presParOf" srcId="{2DC34CAD-7944-4388-8B5A-194530A0CDAF}" destId="{E7314AF1-06BE-4E26-91FD-18A05F81B6CB}" srcOrd="2" destOrd="0" presId="urn:microsoft.com/office/officeart/2005/8/layout/radial6#1"/>
    <dgm:cxn modelId="{617CF898-4FDA-4295-A386-5077E18C6EE6}" type="presParOf" srcId="{2DC34CAD-7944-4388-8B5A-194530A0CDAF}" destId="{4C47C74F-513F-4A08-8116-8270E782C4AC}" srcOrd="3" destOrd="0" presId="urn:microsoft.com/office/officeart/2005/8/layout/radial6#1"/>
    <dgm:cxn modelId="{71761733-86EF-4BE4-B447-1297795782C4}" type="presParOf" srcId="{2DC34CAD-7944-4388-8B5A-194530A0CDAF}" destId="{2846DBC4-79B4-4CC3-9E4A-1949450101F7}" srcOrd="4" destOrd="0" presId="urn:microsoft.com/office/officeart/2005/8/layout/radial6#1"/>
    <dgm:cxn modelId="{FFF0C5BD-6A62-4374-99BF-F0D56EC23CED}" type="presParOf" srcId="{2DC34CAD-7944-4388-8B5A-194530A0CDAF}" destId="{75D64373-BC8C-49A8-B135-B12C094FDB70}" srcOrd="5" destOrd="0" presId="urn:microsoft.com/office/officeart/2005/8/layout/radial6#1"/>
    <dgm:cxn modelId="{C5603897-EE8A-4EF3-8CAD-590E3553A6EB}" type="presParOf" srcId="{2DC34CAD-7944-4388-8B5A-194530A0CDAF}" destId="{C2C9979B-01CB-49F5-8B76-A683451FAAA5}" srcOrd="6" destOrd="0" presId="urn:microsoft.com/office/officeart/2005/8/layout/radial6#1"/>
    <dgm:cxn modelId="{12182538-D3BD-4CF7-B4C3-39F3BD899943}" type="presParOf" srcId="{2DC34CAD-7944-4388-8B5A-194530A0CDAF}" destId="{2B3F7B91-274B-4113-A490-5D8EEA4A40F9}" srcOrd="7" destOrd="0" presId="urn:microsoft.com/office/officeart/2005/8/layout/radial6#1"/>
    <dgm:cxn modelId="{DABFD34F-2E7E-40A6-9CDB-AB639333140F}" type="presParOf" srcId="{2DC34CAD-7944-4388-8B5A-194530A0CDAF}" destId="{C1BC3CBB-04F8-4296-A7A8-00939E74AE49}" srcOrd="8" destOrd="0" presId="urn:microsoft.com/office/officeart/2005/8/layout/radial6#1"/>
    <dgm:cxn modelId="{1ADD6F3E-C046-4AE1-9068-48C5FE131697}" type="presParOf" srcId="{2DC34CAD-7944-4388-8B5A-194530A0CDAF}" destId="{A100CB18-EB41-4812-97BC-5F648F14CEF8}" srcOrd="9" destOrd="0" presId="urn:microsoft.com/office/officeart/2005/8/layout/radial6#1"/>
    <dgm:cxn modelId="{6EC5DC93-A93F-423B-897C-FBE661B26F4E}" type="presParOf" srcId="{2DC34CAD-7944-4388-8B5A-194530A0CDAF}" destId="{BAF78181-D230-4CA5-8D55-8583C75D4494}" srcOrd="10" destOrd="0" presId="urn:microsoft.com/office/officeart/2005/8/layout/radial6#1"/>
    <dgm:cxn modelId="{8B8F5BB9-6D65-4BC7-B55F-3F42B9503580}" type="presParOf" srcId="{2DC34CAD-7944-4388-8B5A-194530A0CDAF}" destId="{44C94408-C7FA-4FCF-896F-9851772A39F0}" srcOrd="11" destOrd="0" presId="urn:microsoft.com/office/officeart/2005/8/layout/radial6#1"/>
    <dgm:cxn modelId="{CB87DCEC-8985-4C8A-A81A-25A572627441}" type="presParOf" srcId="{2DC34CAD-7944-4388-8B5A-194530A0CDAF}" destId="{6FF0C375-9AD1-4EFF-9760-DECF73F30E4E}" srcOrd="12" destOrd="0" presId="urn:microsoft.com/office/officeart/2005/8/layout/radial6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0C375-9AD1-4EFF-9760-DECF73F30E4E}">
      <dsp:nvSpPr>
        <dsp:cNvPr id="0" name=""/>
        <dsp:cNvSpPr/>
      </dsp:nvSpPr>
      <dsp:spPr>
        <a:xfrm>
          <a:off x="1569382" y="377147"/>
          <a:ext cx="2513626" cy="2513626"/>
        </a:xfrm>
        <a:prstGeom prst="blockArc">
          <a:avLst>
            <a:gd name="adj1" fmla="val 10800000"/>
            <a:gd name="adj2" fmla="val 16200000"/>
            <a:gd name="adj3" fmla="val 4643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0CB18-EB41-4812-97BC-5F648F14CEF8}">
      <dsp:nvSpPr>
        <dsp:cNvPr id="0" name=""/>
        <dsp:cNvSpPr/>
      </dsp:nvSpPr>
      <dsp:spPr>
        <a:xfrm>
          <a:off x="1569382" y="377147"/>
          <a:ext cx="2513626" cy="2513626"/>
        </a:xfrm>
        <a:prstGeom prst="blockArc">
          <a:avLst>
            <a:gd name="adj1" fmla="val 5400000"/>
            <a:gd name="adj2" fmla="val 10800000"/>
            <a:gd name="adj3" fmla="val 4643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C9979B-01CB-49F5-8B76-A683451FAAA5}">
      <dsp:nvSpPr>
        <dsp:cNvPr id="0" name=""/>
        <dsp:cNvSpPr/>
      </dsp:nvSpPr>
      <dsp:spPr>
        <a:xfrm>
          <a:off x="1569382" y="377147"/>
          <a:ext cx="2513626" cy="2513626"/>
        </a:xfrm>
        <a:prstGeom prst="blockArc">
          <a:avLst>
            <a:gd name="adj1" fmla="val 0"/>
            <a:gd name="adj2" fmla="val 5400000"/>
            <a:gd name="adj3" fmla="val 4643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47C74F-513F-4A08-8116-8270E782C4AC}">
      <dsp:nvSpPr>
        <dsp:cNvPr id="0" name=""/>
        <dsp:cNvSpPr/>
      </dsp:nvSpPr>
      <dsp:spPr>
        <a:xfrm>
          <a:off x="1569382" y="377147"/>
          <a:ext cx="2513626" cy="2513626"/>
        </a:xfrm>
        <a:prstGeom prst="blockArc">
          <a:avLst>
            <a:gd name="adj1" fmla="val 16200000"/>
            <a:gd name="adj2" fmla="val 0"/>
            <a:gd name="adj3" fmla="val 4643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304E34-1E88-4F51-ACCE-5A8533045121}">
      <dsp:nvSpPr>
        <dsp:cNvPr id="0" name=""/>
        <dsp:cNvSpPr/>
      </dsp:nvSpPr>
      <dsp:spPr>
        <a:xfrm>
          <a:off x="2247294" y="1055059"/>
          <a:ext cx="1157801" cy="11578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/>
            <a:t>区块链</a:t>
          </a:r>
        </a:p>
      </dsp:txBody>
      <dsp:txXfrm>
        <a:off x="2416850" y="1224615"/>
        <a:ext cx="818689" cy="818689"/>
      </dsp:txXfrm>
    </dsp:sp>
    <dsp:sp modelId="{3A9674EB-0FDE-46BD-95F2-FF07FAEB75F1}">
      <dsp:nvSpPr>
        <dsp:cNvPr id="0" name=""/>
        <dsp:cNvSpPr/>
      </dsp:nvSpPr>
      <dsp:spPr>
        <a:xfrm>
          <a:off x="2420964" y="1093"/>
          <a:ext cx="810461" cy="8104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/>
            <a:t>公开透明</a:t>
          </a:r>
        </a:p>
      </dsp:txBody>
      <dsp:txXfrm>
        <a:off x="2539653" y="119782"/>
        <a:ext cx="573083" cy="573083"/>
      </dsp:txXfrm>
    </dsp:sp>
    <dsp:sp modelId="{2846DBC4-79B4-4CC3-9E4A-1949450101F7}">
      <dsp:nvSpPr>
        <dsp:cNvPr id="0" name=""/>
        <dsp:cNvSpPr/>
      </dsp:nvSpPr>
      <dsp:spPr>
        <a:xfrm>
          <a:off x="3648601" y="1228729"/>
          <a:ext cx="810461" cy="8104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 dirty="0"/>
            <a:t>不可篡改</a:t>
          </a:r>
        </a:p>
      </dsp:txBody>
      <dsp:txXfrm>
        <a:off x="3767290" y="1347418"/>
        <a:ext cx="573083" cy="573083"/>
      </dsp:txXfrm>
    </dsp:sp>
    <dsp:sp modelId="{2B3F7B91-274B-4113-A490-5D8EEA4A40F9}">
      <dsp:nvSpPr>
        <dsp:cNvPr id="0" name=""/>
        <dsp:cNvSpPr/>
      </dsp:nvSpPr>
      <dsp:spPr>
        <a:xfrm>
          <a:off x="2420964" y="2456366"/>
          <a:ext cx="810461" cy="8104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/>
            <a:t>永久运行</a:t>
          </a:r>
        </a:p>
      </dsp:txBody>
      <dsp:txXfrm>
        <a:off x="2539653" y="2575055"/>
        <a:ext cx="573083" cy="573083"/>
      </dsp:txXfrm>
    </dsp:sp>
    <dsp:sp modelId="{BAF78181-D230-4CA5-8D55-8583C75D4494}">
      <dsp:nvSpPr>
        <dsp:cNvPr id="0" name=""/>
        <dsp:cNvSpPr/>
      </dsp:nvSpPr>
      <dsp:spPr>
        <a:xfrm>
          <a:off x="1193328" y="1228729"/>
          <a:ext cx="810461" cy="8104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/>
            <a:t>多方验证</a:t>
          </a:r>
          <a:endParaRPr lang="zh-CN" sz="1300" kern="1200"/>
        </a:p>
      </dsp:txBody>
      <dsp:txXfrm>
        <a:off x="1312017" y="1347418"/>
        <a:ext cx="573083" cy="573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#1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BA6A6D8-A047-4A30-9DAD-B589E52CC8BD}" type="datetimeFigureOut">
              <a:rPr lang="zh-CN" altLang="en-US" smtClean="0"/>
              <a:t>2021/10/29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964C083B-3359-4272-80A3-FFF9ECA3CA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70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72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73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74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75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76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77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79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80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81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82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83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84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85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87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88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89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83185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1163" y="3810000"/>
            <a:ext cx="83185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143000"/>
            <a:ext cx="408305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810000"/>
            <a:ext cx="408305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11163" y="1143000"/>
            <a:ext cx="8318500" cy="51816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 Third Level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928688"/>
            <a:ext cx="9144000" cy="0"/>
          </a:xfrm>
          <a:prstGeom prst="line">
            <a:avLst/>
          </a:prstGeom>
          <a:ln w="38100">
            <a:solidFill>
              <a:srgbClr val="3F7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4" descr="E:\学校\20121109221446303940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438" y="549275"/>
            <a:ext cx="665162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1"/>
          <p:cNvSpPr>
            <a:spLocks noChangeArrowheads="1"/>
          </p:cNvSpPr>
          <p:nvPr/>
        </p:nvSpPr>
        <p:spPr bwMode="auto">
          <a:xfrm>
            <a:off x="381000" y="6397625"/>
            <a:ext cx="836453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ts val="2000"/>
              </a:lnSpc>
            </a:pPr>
            <a:r>
              <a:rPr lang="en-US" altLang="zh-CN" sz="1200" b="0" dirty="0">
                <a:solidFill>
                  <a:srgbClr val="000000"/>
                </a:solidFill>
                <a:ea typeface="宋体" pitchFamily="2" charset="-122"/>
              </a:rPr>
              <a:t>								                   </a:t>
            </a:r>
            <a:fld id="{22B54924-A7E0-4231-A067-C7DF1FEEF9D5}" type="slidenum">
              <a:rPr lang="en-US" altLang="zh-CN" sz="1200" b="0" dirty="0" smtClean="0">
                <a:solidFill>
                  <a:srgbClr val="000000"/>
                </a:solidFill>
                <a:ea typeface="宋体" pitchFamily="2" charset="-122"/>
              </a:rPr>
              <a:t>‹#›</a:t>
            </a:fld>
            <a:r>
              <a:rPr lang="en-US" altLang="zh-CN" sz="1200" b="0" dirty="0">
                <a:solidFill>
                  <a:srgbClr val="000000"/>
                </a:solidFill>
                <a:ea typeface="宋体" pitchFamily="2" charset="-122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panose="020B060402020209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anose="05000000000000000000" pitchFamily="2" charset="2"/>
        <a:buChar char="u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anose="02020503050405090304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n.etherscan.com/block/5695161" TargetMode="External"/><Relationship Id="rId4" Type="http://schemas.openxmlformats.org/officeDocument/2006/relationships/image" Target="../media/image3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cn.etherscan.com/block/5695150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n.etherscan.com/stat/supply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cn.etherscan.com/stat/miner?range=7&amp;blocktype=blocks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cn.etherscan.com/chart/etherprice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n.etherscan.com/chart/hashrate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n.etherscan.com/chart/blocktime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mailto:inpluslab@yeah.ne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0" y="1727373"/>
            <a:ext cx="9144000" cy="1358727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以太</a:t>
            </a:r>
            <a:r>
              <a:rPr lang="zh-CN" altLang="en-US" sz="4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坊 概述</a:t>
            </a:r>
            <a:endParaRPr lang="zh-CN" altLang="en-US" sz="4000" b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副标题 2"/>
          <p:cNvSpPr>
            <a:spLocks noGrp="1"/>
          </p:cNvSpPr>
          <p:nvPr>
            <p:ph type="subTitle" idx="1"/>
          </p:nvPr>
        </p:nvSpPr>
        <p:spPr>
          <a:xfrm>
            <a:off x="0" y="3951981"/>
            <a:ext cx="9144000" cy="2226455"/>
          </a:xfrm>
        </p:spPr>
        <p:txBody>
          <a:bodyPr>
            <a:norm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陈亮 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副教授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中山大学 计算机学院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56" y="157863"/>
            <a:ext cx="2055507" cy="619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/>
          <a:srcRect l="4245" r="-1"/>
          <a:stretch>
            <a:fillRect/>
          </a:stretch>
        </p:blipFill>
        <p:spPr>
          <a:xfrm>
            <a:off x="6232135" y="29427"/>
            <a:ext cx="1891145" cy="87606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智能合约</a:t>
            </a:r>
            <a:endParaRPr lang="zh-CN" altLang="en-US" dirty="0"/>
          </a:p>
        </p:txBody>
      </p:sp>
      <p:sp>
        <p:nvSpPr>
          <p:cNvPr id="5" name="内容占位符 485"/>
          <p:cNvSpPr>
            <a:spLocks noGrp="1"/>
          </p:cNvSpPr>
          <p:nvPr>
            <p:ph idx="1"/>
          </p:nvPr>
        </p:nvSpPr>
        <p:spPr>
          <a:xfrm>
            <a:off x="520151" y="1291077"/>
            <a:ext cx="7831757" cy="5302578"/>
          </a:xfrm>
        </p:spPr>
        <p:txBody>
          <a:bodyPr anchor="t" anchorCtr="0"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dirty="0"/>
              <a:t>智能合约依赖于环境的</a:t>
            </a:r>
            <a:r>
              <a:rPr lang="zh-CN" altLang="en-US" sz="2400" dirty="0">
                <a:solidFill>
                  <a:srgbClr val="C00000"/>
                </a:solidFill>
              </a:rPr>
              <a:t>可靠性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lvl="1">
              <a:lnSpc>
                <a:spcPct val="140000"/>
              </a:lnSpc>
            </a:pPr>
            <a:r>
              <a:rPr lang="zh-CN" altLang="zh-CN" sz="2000" dirty="0"/>
              <a:t>售货机这一“智能合约”依赖的就是机器，</a:t>
            </a:r>
            <a:endParaRPr lang="en-US" altLang="zh-CN" sz="2000" dirty="0"/>
          </a:p>
          <a:p>
            <a:pPr lvl="1">
              <a:lnSpc>
                <a:spcPct val="140000"/>
              </a:lnSpc>
            </a:pPr>
            <a:r>
              <a:rPr lang="zh-CN" altLang="zh-CN" sz="2000" dirty="0"/>
              <a:t>其执行的可靠性除了合约本身，还依赖于执行环境的可靠性</a:t>
            </a:r>
            <a:endParaRPr lang="en-US" altLang="zh-CN" sz="2000" dirty="0"/>
          </a:p>
          <a:p>
            <a:pPr lvl="1">
              <a:lnSpc>
                <a:spcPct val="140000"/>
              </a:lnSpc>
            </a:pPr>
            <a:r>
              <a:rPr lang="zh-CN" altLang="zh-CN" sz="2000" dirty="0"/>
              <a:t>一旦执行环境出错，则合约的执行也将出错 </a:t>
            </a:r>
            <a:endParaRPr lang="en-US" altLang="zh-CN" sz="2000" dirty="0"/>
          </a:p>
          <a:p>
            <a:pPr>
              <a:lnSpc>
                <a:spcPct val="140000"/>
              </a:lnSpc>
            </a:pPr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348" y="3693183"/>
            <a:ext cx="4502008" cy="21077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5387389" y="4263317"/>
            <a:ext cx="1380336" cy="15375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6" name="对话气泡: 矩形 5"/>
          <p:cNvSpPr/>
          <p:nvPr/>
        </p:nvSpPr>
        <p:spPr bwMode="auto">
          <a:xfrm>
            <a:off x="6226074" y="5876622"/>
            <a:ext cx="1624953" cy="529562"/>
          </a:xfrm>
          <a:prstGeom prst="wedgeRectCallout">
            <a:avLst>
              <a:gd name="adj1" fmla="val -68503"/>
              <a:gd name="adj2" fmla="val -60679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400" b="1">
                <a:solidFill>
                  <a:srgbClr val="FF0000"/>
                </a:solidFill>
                <a:latin typeface="Arial" panose="020B0604020202090204" pitchFamily="34" charset="0"/>
              </a:rPr>
              <a:t>如何保证执行的正确性？</a:t>
            </a:r>
            <a:endParaRPr kumimoji="0" lang="zh-CN" alt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智能合约</a:t>
            </a:r>
            <a:endParaRPr lang="zh-CN" altLang="en-US" dirty="0"/>
          </a:p>
        </p:txBody>
      </p:sp>
      <p:sp>
        <p:nvSpPr>
          <p:cNvPr id="5" name="内容占位符 485"/>
          <p:cNvSpPr>
            <a:spLocks noGrp="1"/>
          </p:cNvSpPr>
          <p:nvPr>
            <p:ph idx="1"/>
          </p:nvPr>
        </p:nvSpPr>
        <p:spPr>
          <a:xfrm>
            <a:off x="520151" y="1291077"/>
            <a:ext cx="7831757" cy="5302578"/>
          </a:xfrm>
        </p:spPr>
        <p:txBody>
          <a:bodyPr anchor="t" anchorCtr="0"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dirty="0">
                <a:solidFill>
                  <a:srgbClr val="0432FF"/>
                </a:solidFill>
              </a:rPr>
              <a:t>中心化环境</a:t>
            </a:r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rgbClr val="C00000"/>
                </a:solidFill>
              </a:rPr>
              <a:t>弊端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lvl="1">
              <a:lnSpc>
                <a:spcPct val="140000"/>
              </a:lnSpc>
            </a:pPr>
            <a:r>
              <a:rPr lang="zh-CN" altLang="zh-CN" sz="2400" dirty="0">
                <a:solidFill>
                  <a:srgbClr val="C00000"/>
                </a:solidFill>
              </a:rPr>
              <a:t>容易受到篡改</a:t>
            </a:r>
            <a:r>
              <a:rPr lang="zh-CN" altLang="en-US" sz="2400" dirty="0"/>
              <a:t>：</a:t>
            </a:r>
            <a:r>
              <a:rPr lang="zh-CN" altLang="zh-CN" sz="2400" dirty="0"/>
              <a:t>可以人为地修改自动售货机的程序，使其免费出售商品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zh-CN" sz="2400" dirty="0">
                <a:solidFill>
                  <a:srgbClr val="C00000"/>
                </a:solidFill>
              </a:rPr>
              <a:t>出错后难以追溯恢复</a:t>
            </a:r>
            <a:r>
              <a:rPr lang="zh-CN" altLang="en-US" sz="2400" dirty="0"/>
              <a:t>：</a:t>
            </a:r>
            <a:r>
              <a:rPr lang="zh-CN" altLang="zh-CN" sz="2400" dirty="0"/>
              <a:t>一旦售货机程序被篡改，篡改的源头是往往无法追溯的，因为恶意篡改人已经掌握了整个机器的控制权 </a:t>
            </a:r>
            <a:endParaRPr lang="zh-CN" altLang="zh-CN" sz="2400" dirty="0">
              <a:solidFill>
                <a:srgbClr val="C00000"/>
              </a:solidFill>
            </a:endParaRPr>
          </a:p>
          <a:p>
            <a:pPr>
              <a:lnSpc>
                <a:spcPct val="140000"/>
              </a:lnSpc>
            </a:pPr>
            <a:endParaRPr lang="en-US" altLang="zh-CN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智能合约</a:t>
            </a:r>
            <a:endParaRPr lang="zh-CN" altLang="en-US" dirty="0"/>
          </a:p>
        </p:txBody>
      </p:sp>
      <p:sp>
        <p:nvSpPr>
          <p:cNvPr id="5" name="内容占位符 485"/>
          <p:cNvSpPr>
            <a:spLocks noGrp="1"/>
          </p:cNvSpPr>
          <p:nvPr>
            <p:ph idx="1"/>
          </p:nvPr>
        </p:nvSpPr>
        <p:spPr>
          <a:xfrm>
            <a:off x="520151" y="1291077"/>
            <a:ext cx="7831757" cy="5302578"/>
          </a:xfrm>
        </p:spPr>
        <p:txBody>
          <a:bodyPr anchor="t" anchorCtr="0"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dirty="0"/>
              <a:t>应用在</a:t>
            </a:r>
            <a:r>
              <a:rPr lang="zh-CN" altLang="en-US" sz="2400" dirty="0">
                <a:solidFill>
                  <a:srgbClr val="C00000"/>
                </a:solidFill>
              </a:rPr>
              <a:t>区块链上</a:t>
            </a:r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rgbClr val="0432FF"/>
                </a:solidFill>
              </a:rPr>
              <a:t>智能合约</a:t>
            </a:r>
            <a:endParaRPr lang="en-US" altLang="zh-CN" sz="2400" dirty="0">
              <a:solidFill>
                <a:srgbClr val="0432FF"/>
              </a:solidFill>
            </a:endParaRPr>
          </a:p>
          <a:p>
            <a:pPr lvl="1">
              <a:lnSpc>
                <a:spcPct val="140000"/>
              </a:lnSpc>
            </a:pPr>
            <a:r>
              <a:rPr lang="zh-CN" altLang="zh-CN" sz="2400" dirty="0"/>
              <a:t>区块链是一种能使</a:t>
            </a:r>
            <a:r>
              <a:rPr lang="zh-CN" altLang="zh-CN" sz="2400" dirty="0">
                <a:solidFill>
                  <a:srgbClr val="0432FF"/>
                </a:solidFill>
              </a:rPr>
              <a:t>多方</a:t>
            </a:r>
            <a:r>
              <a:rPr lang="zh-CN" altLang="zh-CN" sz="2400" dirty="0"/>
              <a:t>间达成</a:t>
            </a:r>
            <a:r>
              <a:rPr lang="zh-CN" altLang="zh-CN" sz="2400" dirty="0">
                <a:solidFill>
                  <a:srgbClr val="0432FF"/>
                </a:solidFill>
              </a:rPr>
              <a:t>状态一致</a:t>
            </a:r>
            <a:r>
              <a:rPr lang="zh-CN" altLang="zh-CN" sz="2400" dirty="0"/>
              <a:t>的有效手段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zh-CN" sz="2400" dirty="0"/>
              <a:t>那么将智能合约应用到区块链上，就能使得智能合约具备更高的</a:t>
            </a:r>
            <a:r>
              <a:rPr lang="zh-CN" altLang="zh-CN" sz="2400" dirty="0">
                <a:solidFill>
                  <a:srgbClr val="7D2B02"/>
                </a:solidFill>
              </a:rPr>
              <a:t>可靠性</a:t>
            </a:r>
            <a:r>
              <a:rPr lang="zh-CN" altLang="zh-CN" sz="2400" dirty="0"/>
              <a:t>。</a:t>
            </a:r>
            <a:endParaRPr lang="en-US" altLang="zh-CN" sz="2400" dirty="0"/>
          </a:p>
          <a:p>
            <a:pPr>
              <a:lnSpc>
                <a:spcPct val="140000"/>
              </a:lnSpc>
            </a:pPr>
            <a:endParaRPr lang="en-US" altLang="zh-CN" sz="2000" dirty="0"/>
          </a:p>
        </p:txBody>
      </p:sp>
      <p:graphicFrame>
        <p:nvGraphicFramePr>
          <p:cNvPr id="10" name="图示 9"/>
          <p:cNvGraphicFramePr/>
          <p:nvPr/>
        </p:nvGraphicFramePr>
        <p:xfrm>
          <a:off x="3153078" y="3325734"/>
          <a:ext cx="5652391" cy="3267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智能合约</a:t>
            </a:r>
            <a:endParaRPr lang="zh-CN" altLang="en-US" dirty="0"/>
          </a:p>
        </p:txBody>
      </p:sp>
      <p:sp>
        <p:nvSpPr>
          <p:cNvPr id="5" name="内容占位符 485"/>
          <p:cNvSpPr>
            <a:spLocks noGrp="1"/>
          </p:cNvSpPr>
          <p:nvPr>
            <p:ph idx="1"/>
          </p:nvPr>
        </p:nvSpPr>
        <p:spPr>
          <a:xfrm>
            <a:off x="520150" y="1165816"/>
            <a:ext cx="7831757" cy="5302578"/>
          </a:xfrm>
        </p:spPr>
        <p:txBody>
          <a:bodyPr anchor="t" anchorCtr="0"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dirty="0"/>
              <a:t>以太坊上的 智能合约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en-US" sz="2000" dirty="0"/>
              <a:t>以太坊</a:t>
            </a:r>
            <a:r>
              <a:rPr lang="zh-CN" altLang="zh-CN" sz="2000" dirty="0"/>
              <a:t>在多个节点组成的</a:t>
            </a:r>
            <a:r>
              <a:rPr lang="zh-CN" altLang="zh-CN" sz="2000" dirty="0">
                <a:solidFill>
                  <a:srgbClr val="7D2B02"/>
                </a:solidFill>
              </a:rPr>
              <a:t>点对点网络</a:t>
            </a:r>
            <a:r>
              <a:rPr lang="zh-CN" altLang="zh-CN" sz="2000" dirty="0"/>
              <a:t>中，维护共同的区块链数据，通过区块链上的交易来进行智能合约的创建、调用、结束等操作</a:t>
            </a:r>
            <a:endParaRPr lang="en-US" altLang="zh-CN" sz="2000" dirty="0"/>
          </a:p>
          <a:p>
            <a:pPr lvl="1">
              <a:lnSpc>
                <a:spcPct val="140000"/>
              </a:lnSpc>
            </a:pPr>
            <a:r>
              <a:rPr lang="zh-CN" altLang="zh-CN" sz="2000" dirty="0"/>
              <a:t>由于多个节点所维护的区块链状态是一致的，因此，多个节点上所运行的智能合约的</a:t>
            </a:r>
            <a:r>
              <a:rPr lang="zh-CN" altLang="zh-CN" sz="2000" dirty="0">
                <a:solidFill>
                  <a:srgbClr val="7D2B02"/>
                </a:solidFill>
              </a:rPr>
              <a:t>过程和结果</a:t>
            </a:r>
            <a:r>
              <a:rPr lang="zh-CN" altLang="zh-CN" sz="2000" dirty="0"/>
              <a:t>也是一致的</a:t>
            </a:r>
            <a:endParaRPr lang="en-US" altLang="zh-CN" sz="2000" dirty="0"/>
          </a:p>
          <a:p>
            <a:pPr>
              <a:lnSpc>
                <a:spcPct val="140000"/>
              </a:lnSpc>
            </a:pPr>
            <a:endParaRPr lang="en-US" altLang="zh-CN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493" y="4167197"/>
            <a:ext cx="3187536" cy="211005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4707973" y="4534531"/>
            <a:ext cx="3686186" cy="687695"/>
          </a:xfrm>
          <a:prstGeom prst="rect">
            <a:avLst/>
          </a:prstGeom>
          <a:solidFill>
            <a:srgbClr val="3F714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智能合约的出现解决了传统合约的信任问题，大幅降低了信任成本。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4707973" y="5564093"/>
            <a:ext cx="3686186" cy="687695"/>
          </a:xfrm>
          <a:prstGeom prst="rect">
            <a:avLst/>
          </a:prstGeom>
          <a:solidFill>
            <a:srgbClr val="3F714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3600" b="1">
                <a:solidFill>
                  <a:schemeClr val="bg1"/>
                </a:solidFill>
                <a:latin typeface="Arial" panose="020B0604020202090204" pitchFamily="34" charset="0"/>
              </a:rPr>
              <a:t>Code is law!</a:t>
            </a:r>
            <a:endParaRPr kumimoji="0" lang="zh-CN" altLang="en-US" sz="3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以太坊简介</a:t>
            </a:r>
            <a:endParaRPr lang="zh-CN" altLang="en-US" dirty="0"/>
          </a:p>
        </p:txBody>
      </p:sp>
      <p:sp>
        <p:nvSpPr>
          <p:cNvPr id="5" name="内容占位符 485"/>
          <p:cNvSpPr>
            <a:spLocks noGrp="1"/>
          </p:cNvSpPr>
          <p:nvPr>
            <p:ph idx="1"/>
          </p:nvPr>
        </p:nvSpPr>
        <p:spPr>
          <a:xfrm>
            <a:off x="260075" y="1267780"/>
            <a:ext cx="8623849" cy="5302578"/>
          </a:xfrm>
        </p:spPr>
        <p:txBody>
          <a:bodyPr anchor="t" anchorCtr="0"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/>
              <a:t>第一个支持智能合约的区块链系统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zh-CN" altLang="en-US" dirty="0"/>
              <a:t>使用 </a:t>
            </a:r>
            <a:r>
              <a:rPr lang="en-US" altLang="zh-CN" dirty="0"/>
              <a:t>Ether</a:t>
            </a:r>
            <a:r>
              <a:rPr lang="zh-CN" altLang="en-US" dirty="0"/>
              <a:t> 作为加密数字货币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zh-CN" altLang="en-US" dirty="0"/>
              <a:t>是生态社区最活跃的区块链系统，出现了大量去中心化自治组织（</a:t>
            </a:r>
            <a:r>
              <a:rPr lang="en-US" altLang="zh-CN" dirty="0"/>
              <a:t>DAOs</a:t>
            </a:r>
            <a:r>
              <a:rPr lang="zh-CN" altLang="en-US" dirty="0"/>
              <a:t>）和去中心化应用（</a:t>
            </a:r>
            <a:r>
              <a:rPr lang="en-US" altLang="zh-CN" dirty="0" err="1"/>
              <a:t>DApps</a:t>
            </a:r>
            <a:r>
              <a:rPr lang="zh-CN" altLang="en-US" dirty="0"/>
              <a:t>），促进了区块链技术在</a:t>
            </a:r>
            <a:r>
              <a:rPr lang="zh-CN" altLang="en-US" dirty="0">
                <a:solidFill>
                  <a:srgbClr val="C00000"/>
                </a:solidFill>
              </a:rPr>
              <a:t>发币以外的应用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lnSpc>
                <a:spcPct val="140000"/>
              </a:lnSpc>
            </a:pPr>
            <a:r>
              <a:rPr lang="zh-CN" altLang="en-US" dirty="0"/>
              <a:t>超过</a:t>
            </a:r>
            <a:r>
              <a:rPr lang="en-US" altLang="zh-CN" dirty="0"/>
              <a:t>30,000</a:t>
            </a:r>
            <a:r>
              <a:rPr lang="zh-CN" altLang="en-US" dirty="0"/>
              <a:t>个</a:t>
            </a:r>
            <a:r>
              <a:rPr lang="en-US" altLang="zh-CN" dirty="0" err="1"/>
              <a:t>github</a:t>
            </a:r>
            <a:r>
              <a:rPr lang="zh-CN" altLang="en-US" dirty="0"/>
              <a:t>开源项目</a:t>
            </a:r>
            <a:endParaRPr lang="en-US" altLang="zh-CN" dirty="0"/>
          </a:p>
          <a:p>
            <a:pPr lvl="1">
              <a:lnSpc>
                <a:spcPct val="140000"/>
              </a:lnSpc>
            </a:pPr>
            <a:r>
              <a:rPr lang="zh-CN" altLang="en-US" dirty="0"/>
              <a:t>超过 </a:t>
            </a:r>
            <a:r>
              <a:rPr lang="en-US" altLang="zh-CN" dirty="0"/>
              <a:t>3000 </a:t>
            </a:r>
            <a:r>
              <a:rPr lang="zh-CN" altLang="en-US" dirty="0"/>
              <a:t>个基于以太坊的 </a:t>
            </a:r>
            <a:r>
              <a:rPr lang="en-US" altLang="zh-CN" dirty="0" err="1"/>
              <a:t>Dapp</a:t>
            </a:r>
            <a:endParaRPr lang="en-US" altLang="zh-CN" dirty="0"/>
          </a:p>
          <a:p>
            <a:pPr marL="0" indent="0">
              <a:lnSpc>
                <a:spcPct val="140000"/>
              </a:lnSpc>
              <a:buNone/>
            </a:pPr>
            <a:endParaRPr lang="en-US" altLang="zh-CN" dirty="0"/>
          </a:p>
          <a:p>
            <a:pPr>
              <a:lnSpc>
                <a:spcPct val="140000"/>
              </a:lnSpc>
            </a:pPr>
            <a:endParaRPr lang="en-US" altLang="zh-CN" dirty="0"/>
          </a:p>
          <a:p>
            <a:pPr>
              <a:lnSpc>
                <a:spcPct val="140000"/>
              </a:lnSpc>
            </a:pPr>
            <a:endParaRPr lang="en-US" altLang="zh-C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以太坊诞生和发展</a:t>
            </a:r>
            <a:endParaRPr lang="zh-CN" altLang="en-US" dirty="0"/>
          </a:p>
        </p:txBody>
      </p:sp>
      <p:sp>
        <p:nvSpPr>
          <p:cNvPr id="7" name="内容占位符 2"/>
          <p:cNvSpPr txBox="1"/>
          <p:nvPr/>
        </p:nvSpPr>
        <p:spPr bwMode="auto">
          <a:xfrm>
            <a:off x="2627243" y="1740080"/>
            <a:ext cx="6034157" cy="4586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normAutofit fontScale="70000" lnSpcReduction="20000"/>
          </a:bodyPr>
          <a:lstStyle>
            <a:lvl1pPr marL="292100" indent="-2921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9144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 defTabSz="914400"/>
            <a:r>
              <a:rPr lang="en-US" altLang="zh-CN" kern="0"/>
              <a:t>Frontier</a:t>
            </a:r>
            <a:r>
              <a:rPr lang="zh-CN" altLang="en-US" kern="0"/>
              <a:t>（前沿）阶段 </a:t>
            </a:r>
            <a:endParaRPr lang="en-US" altLang="zh-CN" kern="0"/>
          </a:p>
          <a:p>
            <a:pPr lvl="1" defTabSz="914400"/>
            <a:r>
              <a:rPr lang="zh-CN" altLang="en-US" kern="0"/>
              <a:t>仅开发者测试使用</a:t>
            </a:r>
            <a:endParaRPr lang="en-US" altLang="zh-CN" kern="0"/>
          </a:p>
          <a:p>
            <a:pPr defTabSz="914400"/>
            <a:endParaRPr lang="en-US" altLang="zh-CN" kern="0"/>
          </a:p>
          <a:p>
            <a:pPr defTabSz="914400"/>
            <a:r>
              <a:rPr lang="en-US" altLang="zh-CN" kern="0"/>
              <a:t>Homestead</a:t>
            </a:r>
            <a:r>
              <a:rPr lang="zh-CN" altLang="en-US" kern="0"/>
              <a:t>（家园）阶段</a:t>
            </a:r>
            <a:endParaRPr lang="en-US" altLang="zh-CN" kern="0"/>
          </a:p>
          <a:p>
            <a:pPr lvl="1" defTabSz="914400"/>
            <a:r>
              <a:rPr lang="zh-CN" altLang="en-US" kern="0"/>
              <a:t>提供图形界面，提升安全性和平稳性</a:t>
            </a:r>
            <a:endParaRPr lang="en-US" altLang="zh-CN" kern="0"/>
          </a:p>
          <a:p>
            <a:pPr lvl="1" defTabSz="914400"/>
            <a:endParaRPr lang="en-US" altLang="zh-CN" kern="0"/>
          </a:p>
          <a:p>
            <a:pPr defTabSz="914400"/>
            <a:r>
              <a:rPr lang="en-US" altLang="zh-CN" kern="0"/>
              <a:t>Metropolis</a:t>
            </a:r>
            <a:r>
              <a:rPr lang="zh-CN" altLang="en-US" kern="0"/>
              <a:t>（大都会）阶段</a:t>
            </a:r>
            <a:endParaRPr lang="en-US" altLang="zh-CN" kern="0"/>
          </a:p>
          <a:p>
            <a:pPr lvl="1" defTabSz="914400"/>
            <a:r>
              <a:rPr lang="zh-CN" altLang="en-US" kern="0"/>
              <a:t>在智能合约执行性能、以太坊经济政策等方面进行了优化</a:t>
            </a:r>
            <a:endParaRPr lang="en-US" altLang="zh-CN" kern="0"/>
          </a:p>
          <a:p>
            <a:pPr marL="457200" lvl="1" indent="0" defTabSz="914400">
              <a:buFont typeface="Arial" panose="020B0604020202090204" pitchFamily="34" charset="0"/>
              <a:buNone/>
            </a:pPr>
            <a:endParaRPr lang="en-US" altLang="zh-CN" kern="0"/>
          </a:p>
          <a:p>
            <a:pPr defTabSz="914400"/>
            <a:r>
              <a:rPr lang="en-US" altLang="zh-CN" kern="0"/>
              <a:t>Serenity</a:t>
            </a:r>
            <a:r>
              <a:rPr lang="zh-CN" altLang="en-US" kern="0"/>
              <a:t>（宁静）阶段</a:t>
            </a:r>
            <a:endParaRPr lang="en-US" altLang="zh-CN" kern="0"/>
          </a:p>
          <a:p>
            <a:pPr lvl="1" defTabSz="914400"/>
            <a:r>
              <a:rPr lang="zh-CN" altLang="en-US" kern="0"/>
              <a:t>预期将共识机制从工作量证明</a:t>
            </a:r>
            <a:r>
              <a:rPr lang="en-US" altLang="zh-CN" kern="0"/>
              <a:t>(Proof of Work</a:t>
            </a:r>
            <a:r>
              <a:rPr lang="zh-CN" altLang="en-US" kern="0"/>
              <a:t>，简称 </a:t>
            </a:r>
            <a:r>
              <a:rPr lang="en-US" altLang="zh-CN" kern="0"/>
              <a:t>PoW)</a:t>
            </a:r>
            <a:r>
              <a:rPr lang="zh-CN" altLang="en-US" kern="0"/>
              <a:t>转向 </a:t>
            </a:r>
            <a:r>
              <a:rPr lang="en-US" altLang="zh-CN" kern="0"/>
              <a:t>PoS</a:t>
            </a:r>
            <a:r>
              <a:rPr lang="zh-CN" altLang="en-US" kern="0"/>
              <a:t>，使持币者也能有一定的决定权 </a:t>
            </a:r>
          </a:p>
          <a:p>
            <a:pPr marL="457200" lvl="1" indent="0" defTabSz="914400">
              <a:buFont typeface="Arial" panose="020B0604020202090204" pitchFamily="34" charset="0"/>
              <a:buNone/>
            </a:pPr>
            <a:endParaRPr lang="zh-CN" altLang="en-US" kern="0" dirty="0"/>
          </a:p>
        </p:txBody>
      </p:sp>
      <p:sp>
        <p:nvSpPr>
          <p:cNvPr id="8" name="下箭头 7"/>
          <p:cNvSpPr/>
          <p:nvPr/>
        </p:nvSpPr>
        <p:spPr>
          <a:xfrm>
            <a:off x="485874" y="1523598"/>
            <a:ext cx="689113" cy="3810799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箭头连接符 10"/>
          <p:cNvCxnSpPr/>
          <p:nvPr/>
        </p:nvCxnSpPr>
        <p:spPr>
          <a:xfrm>
            <a:off x="1174987" y="1906180"/>
            <a:ext cx="1452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129040" y="1523598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2015 </a:t>
            </a:r>
            <a:r>
              <a:rPr lang="zh-CN" altLang="en-US" dirty="0"/>
              <a:t>年 </a:t>
            </a:r>
            <a:r>
              <a:rPr lang="en-US" altLang="zh-CN" dirty="0"/>
              <a:t>7 </a:t>
            </a:r>
            <a:r>
              <a:rPr lang="zh-CN" altLang="en-US" dirty="0"/>
              <a:t>月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29040" y="2748238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2016 </a:t>
            </a:r>
            <a:r>
              <a:rPr lang="zh-CN" altLang="en-US" dirty="0"/>
              <a:t>年 </a:t>
            </a:r>
            <a:r>
              <a:rPr lang="en-US" altLang="zh-CN" dirty="0"/>
              <a:t>3</a:t>
            </a:r>
            <a:r>
              <a:rPr lang="zh-CN" altLang="en-US" dirty="0"/>
              <a:t> 月 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129040" y="3848761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2017 </a:t>
            </a:r>
            <a:r>
              <a:rPr lang="zh-CN" altLang="en-US" dirty="0"/>
              <a:t>年 </a:t>
            </a:r>
            <a:r>
              <a:rPr lang="en-US" altLang="zh-CN" dirty="0"/>
              <a:t>10</a:t>
            </a:r>
            <a:r>
              <a:rPr lang="zh-CN" altLang="en-US" dirty="0"/>
              <a:t> 月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212396" y="497994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至今未完成</a:t>
            </a:r>
          </a:p>
        </p:txBody>
      </p:sp>
      <p:cxnSp>
        <p:nvCxnSpPr>
          <p:cNvPr id="14" name="直线箭头连接符 125"/>
          <p:cNvCxnSpPr/>
          <p:nvPr/>
        </p:nvCxnSpPr>
        <p:spPr>
          <a:xfrm>
            <a:off x="1174987" y="3148567"/>
            <a:ext cx="1452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26"/>
          <p:cNvCxnSpPr/>
          <p:nvPr/>
        </p:nvCxnSpPr>
        <p:spPr>
          <a:xfrm>
            <a:off x="1182324" y="4217272"/>
            <a:ext cx="1452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27"/>
          <p:cNvCxnSpPr/>
          <p:nvPr/>
        </p:nvCxnSpPr>
        <p:spPr>
          <a:xfrm>
            <a:off x="1182324" y="5358371"/>
            <a:ext cx="1452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以太坊与比特币对比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634194"/>
          </a:xfrm>
        </p:spPr>
        <p:txBody>
          <a:bodyPr>
            <a:normAutofit fontScale="62500" lnSpcReduction="20000"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3400"/>
              <a:t>技术：</a:t>
            </a:r>
            <a:endParaRPr lang="en-US" altLang="zh-CN" sz="3400"/>
          </a:p>
          <a:p>
            <a:pPr lvl="1" fontAlgn="auto">
              <a:lnSpc>
                <a:spcPct val="130000"/>
              </a:lnSpc>
            </a:pPr>
            <a:r>
              <a:rPr lang="zh-CN" altLang="en-US" sz="3400"/>
              <a:t>支持智能合约</a:t>
            </a:r>
          </a:p>
          <a:p>
            <a:pPr fontAlgn="auto">
              <a:lnSpc>
                <a:spcPct val="130000"/>
              </a:lnSpc>
            </a:pPr>
            <a:r>
              <a:rPr lang="zh-CN" altLang="en-US" sz="3400"/>
              <a:t>性能：</a:t>
            </a:r>
            <a:endParaRPr lang="en-US" altLang="zh-CN" sz="3400"/>
          </a:p>
          <a:p>
            <a:pPr lvl="1">
              <a:lnSpc>
                <a:spcPct val="140000"/>
              </a:lnSpc>
            </a:pPr>
            <a:r>
              <a:rPr lang="zh-CN" altLang="en-US" sz="3200"/>
              <a:t>增加叔块奖励，减少出块时间</a:t>
            </a:r>
            <a:endParaRPr lang="en-US" altLang="zh-CN" sz="3200"/>
          </a:p>
          <a:p>
            <a:pPr lvl="1">
              <a:lnSpc>
                <a:spcPct val="140000"/>
              </a:lnSpc>
            </a:pPr>
            <a:r>
              <a:rPr lang="en-US" altLang="zh-CN" sz="3200"/>
              <a:t>Ghost</a:t>
            </a:r>
            <a:r>
              <a:rPr lang="zh-CN" altLang="en-US" sz="3200"/>
              <a:t>共识机制</a:t>
            </a:r>
            <a:endParaRPr lang="en-US" altLang="zh-CN" sz="3600"/>
          </a:p>
          <a:p>
            <a:pPr fontAlgn="auto">
              <a:lnSpc>
                <a:spcPct val="130000"/>
              </a:lnSpc>
            </a:pPr>
            <a:r>
              <a:rPr lang="zh-CN" altLang="en-US" sz="3400"/>
              <a:t>社区：</a:t>
            </a:r>
          </a:p>
          <a:p>
            <a:pPr lvl="1">
              <a:lnSpc>
                <a:spcPct val="140000"/>
              </a:lnSpc>
            </a:pPr>
            <a:r>
              <a:rPr lang="zh-CN" altLang="en-US"/>
              <a:t>更加活跃的社区</a:t>
            </a:r>
            <a:endParaRPr lang="en-US" altLang="zh-CN"/>
          </a:p>
          <a:p>
            <a:pPr lvl="1">
              <a:lnSpc>
                <a:spcPct val="140000"/>
              </a:lnSpc>
            </a:pPr>
            <a:r>
              <a:rPr lang="zh-CN" altLang="en-US"/>
              <a:t>超过</a:t>
            </a:r>
            <a:r>
              <a:rPr lang="en-US" altLang="zh-CN"/>
              <a:t>35k</a:t>
            </a:r>
            <a:r>
              <a:rPr lang="zh-CN" altLang="en-US"/>
              <a:t>的开源项目</a:t>
            </a:r>
            <a:endParaRPr lang="en-US" altLang="zh-CN"/>
          </a:p>
          <a:p>
            <a:pPr marL="457200" lvl="1" indent="0">
              <a:lnSpc>
                <a:spcPct val="130000"/>
              </a:lnSpc>
              <a:buNone/>
            </a:pPr>
            <a:endParaRPr lang="en-US" altLang="zh-CN" dirty="0"/>
          </a:p>
        </p:txBody>
      </p:sp>
      <p:sp>
        <p:nvSpPr>
          <p:cNvPr id="4" name="椭圆 3"/>
          <p:cNvSpPr/>
          <p:nvPr/>
        </p:nvSpPr>
        <p:spPr>
          <a:xfrm>
            <a:off x="7094647" y="3610074"/>
            <a:ext cx="1985287" cy="2027582"/>
          </a:xfrm>
          <a:prstGeom prst="ellipse">
            <a:avLst/>
          </a:prstGeom>
          <a:solidFill>
            <a:srgbClr val="00AF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/>
              <a:t>技术</a:t>
            </a:r>
            <a:endParaRPr kumimoji="1" lang="en-US" altLang="zh-CN" b="1" dirty="0"/>
          </a:p>
          <a:p>
            <a:pPr algn="ctr"/>
            <a:r>
              <a:rPr kumimoji="1" lang="zh-CN" altLang="en-US" dirty="0"/>
              <a:t>对智能合约的支持</a:t>
            </a:r>
          </a:p>
        </p:txBody>
      </p:sp>
      <p:sp>
        <p:nvSpPr>
          <p:cNvPr id="5" name="椭圆 4"/>
          <p:cNvSpPr/>
          <p:nvPr/>
        </p:nvSpPr>
        <p:spPr>
          <a:xfrm>
            <a:off x="3449200" y="3548783"/>
            <a:ext cx="1985287" cy="2027582"/>
          </a:xfrm>
          <a:prstGeom prst="ellipse">
            <a:avLst/>
          </a:prstGeom>
          <a:solidFill>
            <a:srgbClr val="0081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/>
              <a:t>性能</a:t>
            </a:r>
            <a:endParaRPr kumimoji="1" lang="en-US" altLang="zh-CN" b="1" dirty="0"/>
          </a:p>
          <a:p>
            <a:pPr algn="ctr"/>
            <a:r>
              <a:rPr kumimoji="1" lang="zh-CN" altLang="en-US" dirty="0"/>
              <a:t>更先进的奖励机制</a:t>
            </a:r>
          </a:p>
        </p:txBody>
      </p:sp>
      <p:sp>
        <p:nvSpPr>
          <p:cNvPr id="6" name="椭圆 5"/>
          <p:cNvSpPr/>
          <p:nvPr/>
        </p:nvSpPr>
        <p:spPr>
          <a:xfrm>
            <a:off x="5257919" y="1250631"/>
            <a:ext cx="1985287" cy="2027582"/>
          </a:xfrm>
          <a:prstGeom prst="ellipse">
            <a:avLst/>
          </a:prstGeom>
          <a:solidFill>
            <a:srgbClr val="EE6C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/>
              <a:t>社区</a:t>
            </a:r>
            <a:endParaRPr kumimoji="1" lang="en-US" altLang="zh-CN" b="1" dirty="0"/>
          </a:p>
          <a:p>
            <a:pPr algn="ctr"/>
            <a:r>
              <a:rPr kumimoji="1" lang="zh-CN" altLang="en-US" dirty="0"/>
              <a:t>更活跃的社区讨论</a:t>
            </a:r>
          </a:p>
        </p:txBody>
      </p:sp>
      <p:sp>
        <p:nvSpPr>
          <p:cNvPr id="7" name="上箭头 4"/>
          <p:cNvSpPr/>
          <p:nvPr/>
        </p:nvSpPr>
        <p:spPr>
          <a:xfrm rot="2365758">
            <a:off x="5115342" y="2870117"/>
            <a:ext cx="276795" cy="9020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上箭头 8"/>
          <p:cNvSpPr/>
          <p:nvPr/>
        </p:nvSpPr>
        <p:spPr>
          <a:xfrm rot="19064183">
            <a:off x="7096589" y="2940894"/>
            <a:ext cx="276795" cy="9020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以太坊特色与应用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389071"/>
            <a:ext cx="8377564" cy="3634194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/>
              <a:t>溯源存证 </a:t>
            </a:r>
          </a:p>
          <a:p>
            <a:pPr>
              <a:lnSpc>
                <a:spcPct val="140000"/>
              </a:lnSpc>
            </a:pPr>
            <a:r>
              <a:rPr lang="zh-CN" altLang="en-US" sz="2400"/>
              <a:t>数字资产发行和流通 </a:t>
            </a:r>
          </a:p>
          <a:p>
            <a:pPr>
              <a:lnSpc>
                <a:spcPct val="140000"/>
              </a:lnSpc>
            </a:pPr>
            <a:r>
              <a:rPr lang="zh-CN" altLang="en-US" sz="2400"/>
              <a:t>数据共享</a:t>
            </a:r>
            <a:endParaRPr lang="en-US" altLang="zh-CN" sz="2400"/>
          </a:p>
          <a:p>
            <a:pPr>
              <a:lnSpc>
                <a:spcPct val="140000"/>
              </a:lnSpc>
            </a:pPr>
            <a:r>
              <a:rPr lang="zh-CN" altLang="en-US" sz="2400"/>
              <a:t>游戏 </a:t>
            </a:r>
            <a:endParaRPr lang="zh-CN" altLang="en-US" sz="2400" dirty="0"/>
          </a:p>
          <a:p>
            <a:pPr marL="457200" lvl="1" indent="0">
              <a:lnSpc>
                <a:spcPct val="130000"/>
              </a:lnSpc>
              <a:buNone/>
            </a:pPr>
            <a:endParaRPr lang="en-US" altLang="zh-CN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757" y="2515620"/>
            <a:ext cx="6331243" cy="34781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以太坊概述</a:t>
            </a:r>
            <a:endParaRPr lang="en-US" altLang="zh-CN"/>
          </a:p>
          <a:p>
            <a:r>
              <a:rPr kumimoji="1" lang="zh-CN" altLang="en-US">
                <a:solidFill>
                  <a:srgbClr val="FF0000"/>
                </a:solidFill>
              </a:rPr>
              <a:t>以太坊的账户模型</a:t>
            </a:r>
            <a:endParaRPr kumimoji="1" lang="en-US" altLang="zh-CN">
              <a:solidFill>
                <a:srgbClr val="FF0000"/>
              </a:solidFill>
            </a:endParaRPr>
          </a:p>
          <a:p>
            <a:r>
              <a:rPr kumimoji="1" lang="zh-CN" altLang="en-US"/>
              <a:t>以太坊的状态树</a:t>
            </a:r>
            <a:endParaRPr kumimoji="1" lang="en-US" altLang="zh-CN"/>
          </a:p>
          <a:p>
            <a:r>
              <a:rPr kumimoji="1" lang="zh-CN" altLang="en-US"/>
              <a:t>以太坊的交易树、收据树、</a:t>
            </a:r>
            <a:r>
              <a:rPr kumimoji="1" lang="en-US" altLang="zh-CN"/>
              <a:t>Bloom Filter</a:t>
            </a:r>
          </a:p>
          <a:p>
            <a:r>
              <a:rPr kumimoji="1" lang="zh-CN" altLang="en-US"/>
              <a:t>以太坊基本架构及原理</a:t>
            </a:r>
            <a:endParaRPr kumimoji="1" lang="en-US" altLang="zh-CN"/>
          </a:p>
          <a:p>
            <a:r>
              <a:rPr kumimoji="1" lang="zh-CN" altLang="en-US"/>
              <a:t>以太坊交易</a:t>
            </a:r>
            <a:endParaRPr kumimoji="1" lang="en-US" altLang="zh-CN"/>
          </a:p>
          <a:p>
            <a:r>
              <a:rPr kumimoji="1" lang="zh-CN" altLang="en-US"/>
              <a:t>以太坊共识机制</a:t>
            </a:r>
            <a:endParaRPr kumimoji="1" lang="en-US" altLang="zh-CN"/>
          </a:p>
          <a:p>
            <a:r>
              <a:rPr kumimoji="1" lang="zh-CN" altLang="en-US"/>
              <a:t>以太坊挖矿难度调整</a:t>
            </a:r>
            <a:endParaRPr kumimoji="1" lang="en-US" altLang="zh-CN"/>
          </a:p>
          <a:p>
            <a:r>
              <a:rPr kumimoji="1" lang="zh-CN" altLang="en-US"/>
              <a:t>以太坊区块结构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以太坊账户模型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418" y="1012372"/>
            <a:ext cx="8377564" cy="3634194"/>
          </a:xfrm>
        </p:spPr>
        <p:txBody>
          <a:bodyPr>
            <a:norm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/>
              <a:t>背景：</a:t>
            </a:r>
          </a:p>
          <a:p>
            <a:pPr lvl="1">
              <a:lnSpc>
                <a:spcPct val="130000"/>
              </a:lnSpc>
            </a:pPr>
            <a:r>
              <a:rPr lang="zh-CN" altLang="en-US" sz="2000"/>
              <a:t>地址与账户：类似银行系统</a:t>
            </a:r>
            <a:endParaRPr lang="en-US" altLang="zh-CN" sz="2000"/>
          </a:p>
          <a:p>
            <a:pPr lvl="1">
              <a:lnSpc>
                <a:spcPct val="130000"/>
              </a:lnSpc>
            </a:pPr>
            <a:r>
              <a:rPr lang="zh-CN" altLang="en-US" sz="2000"/>
              <a:t>区别：账本状态在所有区块链节点分布式存储</a:t>
            </a:r>
          </a:p>
        </p:txBody>
      </p:sp>
      <p:pic>
        <p:nvPicPr>
          <p:cNvPr id="4" name="图片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83570" y="2783975"/>
            <a:ext cx="6741117" cy="3061653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4922304" y="5953096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400" dirty="0"/>
              <a:t>以太坊的账户模型</a:t>
            </a:r>
            <a:r>
              <a:rPr lang="zh-CN" altLang="en-US" sz="1400"/>
              <a:t>：分布式存储</a:t>
            </a:r>
            <a:endParaRPr lang="zh-CN" altLang="en-US" sz="1400" dirty="0"/>
          </a:p>
        </p:txBody>
      </p:sp>
      <p:sp>
        <p:nvSpPr>
          <p:cNvPr id="6" name="文本框 4"/>
          <p:cNvSpPr txBox="1"/>
          <p:nvPr/>
        </p:nvSpPr>
        <p:spPr>
          <a:xfrm>
            <a:off x="1730254" y="532888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银行</a:t>
            </a:r>
            <a:r>
              <a:rPr lang="zh-CN" altLang="zh-CN" sz="1400" dirty="0"/>
              <a:t>的账户模型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课程大纲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70910" y="1180618"/>
            <a:ext cx="8745767" cy="5254905"/>
          </a:xfrm>
        </p:spPr>
        <p:txBody>
          <a:bodyPr/>
          <a:lstStyle/>
          <a:p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 	9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  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课程介绍，与区块链落地应用；比特币前传</a:t>
            </a:r>
            <a:endParaRPr lang="en-US" altLang="zh-CN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Part-1: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比特币与以太坊基础知识部分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Week-2, 	9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Bitcoin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的密码学基础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Week-3, 	9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Bitcoin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的数据结构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Week-4, 	9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Bitcoin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运行机制：共识机制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Week-5, 	9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比特币的挖矿、区块链的分叉原理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Week-6, 	10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比特币 社区 与 激励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Week-7, 	10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比特币网络、匿名、与监管</a:t>
            </a:r>
            <a:endParaRPr lang="zh-CN" altLang="en-US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942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Week-8, 	10</a:t>
            </a:r>
            <a:r>
              <a:rPr lang="zh-CN" altLang="en-US" sz="1800" b="1" dirty="0">
                <a:solidFill>
                  <a:srgbClr val="942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942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1800" b="1" dirty="0">
                <a:solidFill>
                  <a:srgbClr val="942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solidFill>
                  <a:srgbClr val="942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solidFill>
                  <a:srgbClr val="942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以太坊概述</a:t>
            </a:r>
            <a:endParaRPr lang="en-US" altLang="zh-CN" sz="1800" b="1" dirty="0">
              <a:solidFill>
                <a:srgbClr val="9420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942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Week-9, 	10</a:t>
            </a:r>
            <a:r>
              <a:rPr lang="zh-CN" altLang="en-US" sz="1800" b="1" dirty="0">
                <a:solidFill>
                  <a:srgbClr val="942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942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1800" b="1" dirty="0">
                <a:solidFill>
                  <a:srgbClr val="942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solidFill>
                  <a:srgbClr val="942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solidFill>
                  <a:srgbClr val="942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智能合约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Week-10, 11</a:t>
            </a:r>
            <a:r>
              <a:rPr lang="zh-CN" altLang="en-US" sz="1800" b="1" dirty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b="1" dirty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考试周（不上课）</a:t>
            </a:r>
            <a:endParaRPr lang="zh-CN" altLang="en-US" sz="1800" b="1" dirty="0">
              <a:solidFill>
                <a:srgbClr val="043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" y="5049765"/>
            <a:ext cx="616066" cy="3621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以太坊账户模型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6364" y="1062164"/>
            <a:ext cx="8377564" cy="3794951"/>
          </a:xfrm>
        </p:spPr>
        <p:txBody>
          <a:bodyPr>
            <a:normAutofit fontScale="62500" lnSpcReduction="20000"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3400" dirty="0"/>
              <a:t>地址的生成：</a:t>
            </a:r>
          </a:p>
          <a:p>
            <a:pPr lvl="1">
              <a:lnSpc>
                <a:spcPct val="130000"/>
              </a:lnSpc>
            </a:pPr>
            <a:r>
              <a:rPr lang="zh-CN" altLang="en-US" dirty="0"/>
              <a:t>计算</a:t>
            </a:r>
            <a:r>
              <a:rPr lang="zh-CN" altLang="en-US" dirty="0">
                <a:solidFill>
                  <a:srgbClr val="C00000"/>
                </a:solidFill>
              </a:rPr>
              <a:t>椭圆曲线</a:t>
            </a:r>
            <a:r>
              <a:rPr lang="zh-CN" altLang="en-US" dirty="0"/>
              <a:t>下的</a:t>
            </a:r>
            <a:r>
              <a:rPr lang="zh-TW" altLang="zh-CN" dirty="0">
                <a:solidFill>
                  <a:srgbClr val="C00000"/>
                </a:solidFill>
              </a:rPr>
              <a:t>私钥与公钥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ct val="130000"/>
              </a:lnSpc>
            </a:pPr>
            <a:endParaRPr lang="en-US" altLang="zh-CN" dirty="0"/>
          </a:p>
          <a:p>
            <a:pPr lvl="1">
              <a:lnSpc>
                <a:spcPct val="130000"/>
              </a:lnSpc>
            </a:pPr>
            <a:endParaRPr lang="en-US" altLang="zh-CN" dirty="0"/>
          </a:p>
          <a:p>
            <a:pPr lvl="1">
              <a:lnSpc>
                <a:spcPct val="130000"/>
              </a:lnSpc>
            </a:pP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zh-CN" dirty="0"/>
              <a:t>对公钥使用</a:t>
            </a:r>
            <a:r>
              <a:rPr lang="en-US" altLang="zh-CN" dirty="0"/>
              <a:t>KECCAK256</a:t>
            </a:r>
            <a:r>
              <a:rPr lang="zh-CN" altLang="zh-CN" dirty="0"/>
              <a:t>哈希算法，计算得到一个</a:t>
            </a:r>
            <a:r>
              <a:rPr lang="en-US" altLang="zh-CN" dirty="0"/>
              <a:t>64</a:t>
            </a:r>
            <a:r>
              <a:rPr lang="zh-CN" altLang="zh-CN" dirty="0"/>
              <a:t>位的</a:t>
            </a:r>
            <a:r>
              <a:rPr lang="en-US" altLang="zh-CN" dirty="0"/>
              <a:t>16</a:t>
            </a:r>
            <a:r>
              <a:rPr lang="zh-CN" altLang="zh-CN" dirty="0"/>
              <a:t>进制哈希值（</a:t>
            </a:r>
            <a:r>
              <a:rPr lang="en-US" altLang="zh-CN" dirty="0"/>
              <a:t>256</a:t>
            </a:r>
            <a:r>
              <a:rPr lang="zh-CN" altLang="zh-CN" dirty="0"/>
              <a:t>个比特长）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endParaRPr lang="en-US" altLang="zh-CN" dirty="0"/>
          </a:p>
          <a:p>
            <a:pPr lvl="1">
              <a:lnSpc>
                <a:spcPct val="130000"/>
              </a:lnSpc>
            </a:pP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zh-CN" dirty="0"/>
              <a:t>截取这个哈希值的最后</a:t>
            </a:r>
            <a:r>
              <a:rPr lang="en-US" altLang="zh-CN" dirty="0"/>
              <a:t>40</a:t>
            </a:r>
            <a:r>
              <a:rPr lang="zh-CN" altLang="zh-CN" dirty="0"/>
              <a:t>位作为一个以太坊地址。</a:t>
            </a: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1711325" y="1931158"/>
            <a:ext cx="5619750" cy="938719"/>
          </a:xfrm>
          <a:prstGeom prst="rect">
            <a:avLst/>
          </a:prstGeom>
          <a:solidFill>
            <a:srgbClr val="D9D9D9"/>
          </a:solidFill>
          <a:ln w="9525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409020205090404" pitchFamily="49" charset="0"/>
                <a:ea typeface="宋体" pitchFamily="2" charset="-122"/>
                <a:cs typeface="Courier New" panose="02070409020205090404" pitchFamily="49" charset="0"/>
              </a:rPr>
              <a:t>7C7FC7CCECC1FEE3B3E4AC63ADD864BD786696C20CA15683A269AA9AD8639443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409020205090404" pitchFamily="49" charset="0"/>
                <a:ea typeface="宋体" pitchFamily="2" charset="-122"/>
                <a:cs typeface="Courier New" panose="02070409020205090404" pitchFamily="49" charset="0"/>
              </a:rPr>
              <a:t>（私钥）</a:t>
            </a:r>
            <a:endParaRPr kumimoji="0" lang="zh-CN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409020205090404" pitchFamily="49" charset="0"/>
                <a:ea typeface="宋体" pitchFamily="2" charset="-122"/>
                <a:cs typeface="Courier New" panose="02070409020205090404" pitchFamily="49" charset="0"/>
              </a:rPr>
              <a:t>FBD0A98CEF180CDAA3FC2B64A4CA56FBC8E8AF5CC74E820DA34EB9DAB0D46FF2E3858707929D0A9BEACF5533C22BF02D34E0A6EE4F1A19C1CEAC4FC4251810A6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409020205090404" pitchFamily="49" charset="0"/>
                <a:ea typeface="宋体" pitchFamily="2" charset="-122"/>
                <a:cs typeface="Courier New" panose="02070409020205090404" pitchFamily="49" charset="0"/>
              </a:rPr>
              <a:t>（公钥）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630362" y="3917406"/>
            <a:ext cx="5781675" cy="260350"/>
          </a:xfrm>
          <a:prstGeom prst="rect">
            <a:avLst/>
          </a:prstGeom>
          <a:solidFill>
            <a:srgbClr val="D9D9D9"/>
          </a:solidFill>
          <a:ln w="9525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409020205090404" pitchFamily="49" charset="0"/>
                <a:ea typeface="宋体" pitchFamily="2" charset="-122"/>
                <a:cs typeface="Courier New" panose="02070409020205090404" pitchFamily="49" charset="0"/>
              </a:rPr>
              <a:t>DDC0D707E349E9B726925710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409020205090404" pitchFamily="49" charset="0"/>
                <a:ea typeface="宋体" pitchFamily="2" charset="-122"/>
                <a:cs typeface="Courier New" panose="02070409020205090404" pitchFamily="49" charset="0"/>
              </a:rPr>
              <a:t>238661F085A338F04B0C7C956A796B57018151F0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103264" y="5108860"/>
            <a:ext cx="4703763" cy="249238"/>
          </a:xfrm>
          <a:prstGeom prst="rect">
            <a:avLst/>
          </a:prstGeom>
          <a:solidFill>
            <a:srgbClr val="D9D9D9"/>
          </a:solidFill>
          <a:ln w="9525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409020205090404" pitchFamily="49" charset="0"/>
                <a:ea typeface="宋体" pitchFamily="2" charset="-122"/>
                <a:cs typeface="Courier New" panose="02070409020205090404" pitchFamily="49" charset="0"/>
              </a:rPr>
              <a:t>238661F085A338F04B0C7C956A796B57018151F0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以太坊账户模型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5594" y="916831"/>
            <a:ext cx="8377564" cy="3634194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/>
              <a:t>账户结构：</a:t>
            </a:r>
            <a:endParaRPr lang="en-US" altLang="zh-CN" sz="2000"/>
          </a:p>
          <a:p>
            <a:pPr lvl="1">
              <a:lnSpc>
                <a:spcPct val="140000"/>
              </a:lnSpc>
            </a:pPr>
            <a:r>
              <a:rPr lang="zh-TW" altLang="zh-CN" sz="2000"/>
              <a:t>用户账户结构保存了用户地址对应账户的数据信息</a:t>
            </a:r>
            <a:endParaRPr lang="en-US" altLang="zh-TW" sz="2000"/>
          </a:p>
          <a:p>
            <a:pPr lvl="1">
              <a:lnSpc>
                <a:spcPct val="140000"/>
              </a:lnSpc>
            </a:pPr>
            <a:r>
              <a:rPr lang="zh-TW" altLang="zh-CN" sz="2000" b="1"/>
              <a:t>余额</a:t>
            </a:r>
            <a:r>
              <a:rPr lang="zh-CN" altLang="en-US" sz="2000"/>
              <a:t>：</a:t>
            </a:r>
            <a:r>
              <a:rPr lang="zh-TW" altLang="zh-CN" sz="2000"/>
              <a:t>记录了当前地址持有的以太币的数额，单位是</a:t>
            </a:r>
            <a:r>
              <a:rPr lang="en-US" altLang="zh-CN" sz="2000"/>
              <a:t>Wei</a:t>
            </a:r>
          </a:p>
          <a:p>
            <a:pPr lvl="1">
              <a:lnSpc>
                <a:spcPct val="140000"/>
              </a:lnSpc>
            </a:pPr>
            <a:r>
              <a:rPr lang="en-US" altLang="zh-CN" sz="2000" b="1"/>
              <a:t>Nonce</a:t>
            </a:r>
            <a:r>
              <a:rPr lang="zh-CN" altLang="en-US" sz="2000"/>
              <a:t>：</a:t>
            </a:r>
            <a:r>
              <a:rPr lang="zh-TW" altLang="zh-CN" sz="2000"/>
              <a:t>记录了这个地址创建以来累计发起的交易次数</a:t>
            </a:r>
            <a:endParaRPr lang="zh-CN" altLang="en-US" sz="2400" dirty="0"/>
          </a:p>
          <a:p>
            <a:pPr marL="457200" lvl="1" indent="0">
              <a:lnSpc>
                <a:spcPct val="130000"/>
              </a:lnSpc>
              <a:buNone/>
            </a:pPr>
            <a:endParaRPr lang="en-US" altLang="zh-CN" sz="2000" dirty="0"/>
          </a:p>
        </p:txBody>
      </p:sp>
      <p:pic>
        <p:nvPicPr>
          <p:cNvPr id="4" name="图片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3875" y="3534300"/>
            <a:ext cx="5556250" cy="225298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545079" y="578728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以太坊账户结构</a:t>
            </a:r>
          </a:p>
        </p:txBody>
      </p:sp>
      <p:sp>
        <p:nvSpPr>
          <p:cNvPr id="8" name="对话气泡: 矩形 7"/>
          <p:cNvSpPr/>
          <p:nvPr/>
        </p:nvSpPr>
        <p:spPr bwMode="auto">
          <a:xfrm>
            <a:off x="1112422" y="5189365"/>
            <a:ext cx="908596" cy="308683"/>
          </a:xfrm>
          <a:prstGeom prst="wedgeRectCallout">
            <a:avLst>
              <a:gd name="adj1" fmla="val 73184"/>
              <a:gd name="adj2" fmla="val 91296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nonce</a:t>
            </a: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Nonce</a:t>
            </a:r>
            <a:r>
              <a:rPr lang="zh-CN" altLang="en-US" dirty="0"/>
              <a:t> 的作用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634194"/>
          </a:xfrm>
        </p:spPr>
        <p:txBody>
          <a:bodyPr>
            <a:normAutofit fontScale="85000" lnSpcReduction="10000"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3600"/>
              <a:t>交易重放问题</a:t>
            </a:r>
            <a:r>
              <a:rPr lang="zh-CN" altLang="en-US" sz="3400"/>
              <a:t>：</a:t>
            </a:r>
            <a:endParaRPr lang="zh-CN" altLang="en-US" sz="3400" dirty="0"/>
          </a:p>
          <a:p>
            <a:pPr lvl="1">
              <a:lnSpc>
                <a:spcPct val="140000"/>
              </a:lnSpc>
            </a:pPr>
            <a:r>
              <a:rPr lang="zh-TW" altLang="zh-CN"/>
              <a:t>在以太坊的模型中，交易的合法性检验在于转账发起者的账户余额</a:t>
            </a:r>
            <a:endParaRPr lang="en-US" altLang="zh-TW"/>
          </a:p>
          <a:p>
            <a:pPr lvl="1">
              <a:lnSpc>
                <a:spcPct val="140000"/>
              </a:lnSpc>
            </a:pPr>
            <a:r>
              <a:rPr lang="zh-TW" altLang="zh-CN"/>
              <a:t>如果没有其他手段来使得发起过的交易失效，那么这个交易将可以被无限次的重新发起而不需要发起者的同意，因为发起者的签名对于交易始终是有效的。</a:t>
            </a:r>
            <a:endParaRPr lang="en-US" altLang="zh-TW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Nonce</a:t>
            </a:r>
            <a:r>
              <a:rPr lang="zh-CN" altLang="en-US" dirty="0"/>
              <a:t> 的作用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634194"/>
          </a:xfrm>
        </p:spPr>
        <p:txBody>
          <a:bodyPr>
            <a:norm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dirty="0"/>
              <a:t>交易重放问题：</a:t>
            </a:r>
          </a:p>
          <a:p>
            <a:pPr lvl="1">
              <a:lnSpc>
                <a:spcPct val="140000"/>
              </a:lnSpc>
            </a:pPr>
            <a:r>
              <a:rPr lang="zh-CN" altLang="en-US" sz="2000" dirty="0"/>
              <a:t>如何判断这笔交易是 </a:t>
            </a:r>
            <a:r>
              <a:rPr lang="en-US" altLang="zh-CN" sz="2000" dirty="0"/>
              <a:t>Alice</a:t>
            </a:r>
            <a:r>
              <a:rPr lang="zh-CN" altLang="en-US" sz="2000" dirty="0"/>
              <a:t> 继续向 </a:t>
            </a:r>
            <a:r>
              <a:rPr lang="en-US" altLang="zh-CN" sz="2000" dirty="0"/>
              <a:t>Bob</a:t>
            </a:r>
            <a:r>
              <a:rPr lang="zh-CN" altLang="en-US" sz="2000" dirty="0"/>
              <a:t> 转账，还是在没有</a:t>
            </a:r>
            <a:r>
              <a:rPr lang="en-US" altLang="zh-CN" sz="2000" dirty="0"/>
              <a:t>Alice</a:t>
            </a:r>
            <a:r>
              <a:rPr lang="zh-CN" altLang="en-US" sz="2000" dirty="0"/>
              <a:t>同意的情况下进行的一次恶意的攻击行为？</a:t>
            </a:r>
            <a:endParaRPr lang="zh-CN" altLang="zh-CN" sz="2000" dirty="0"/>
          </a:p>
        </p:txBody>
      </p:sp>
      <p:pic>
        <p:nvPicPr>
          <p:cNvPr id="4" name="图片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6"/>
          <a:stretch>
            <a:fillRect/>
          </a:stretch>
        </p:blipFill>
        <p:spPr>
          <a:xfrm>
            <a:off x="929130" y="3354491"/>
            <a:ext cx="7649845" cy="2644458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778090" y="6070111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无法识别的交易重放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Nonce</a:t>
            </a:r>
            <a:r>
              <a:rPr lang="zh-CN" altLang="en-US"/>
              <a:t>的作用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6"/>
            <a:ext cx="8377564" cy="4274573"/>
          </a:xfrm>
        </p:spPr>
        <p:txBody>
          <a:bodyPr>
            <a:normAutofit fontScale="85000" lnSpcReduction="20000"/>
          </a:bodyPr>
          <a:lstStyle/>
          <a:p>
            <a:pPr fontAlgn="auto">
              <a:lnSpc>
                <a:spcPct val="130000"/>
              </a:lnSpc>
            </a:pPr>
            <a:r>
              <a:rPr lang="en-US" altLang="zh-CN" sz="3600" dirty="0"/>
              <a:t>Nonce</a:t>
            </a:r>
            <a:r>
              <a:rPr lang="zh-CN" altLang="en-US" sz="3600" dirty="0"/>
              <a:t>计数器：计算 </a:t>
            </a:r>
            <a:r>
              <a:rPr lang="zh-CN" altLang="en-US" sz="3600" dirty="0">
                <a:solidFill>
                  <a:srgbClr val="C00000"/>
                </a:solidFill>
              </a:rPr>
              <a:t>交易的</a:t>
            </a:r>
            <a:r>
              <a:rPr lang="zh-CN" altLang="en-US" sz="3600" dirty="0">
                <a:solidFill>
                  <a:schemeClr val="accent6"/>
                </a:solidFill>
              </a:rPr>
              <a:t>次数</a:t>
            </a:r>
            <a:r>
              <a:rPr lang="zh-CN" altLang="en-US" sz="3600" dirty="0"/>
              <a:t>和</a:t>
            </a:r>
            <a:r>
              <a:rPr lang="zh-CN" altLang="en-US" sz="3600" dirty="0">
                <a:solidFill>
                  <a:schemeClr val="accent6"/>
                </a:solidFill>
              </a:rPr>
              <a:t>序列</a:t>
            </a:r>
            <a:endParaRPr lang="zh-CN" altLang="en-US" sz="3400" dirty="0"/>
          </a:p>
          <a:p>
            <a:pPr lvl="1">
              <a:lnSpc>
                <a:spcPct val="140000"/>
              </a:lnSpc>
            </a:pPr>
            <a:r>
              <a:rPr lang="zh-TW" altLang="zh-CN" dirty="0"/>
              <a:t>只有账户的</a:t>
            </a:r>
            <a:r>
              <a:rPr lang="zh-CN" altLang="en-US" dirty="0"/>
              <a:t> </a:t>
            </a:r>
            <a:r>
              <a:rPr lang="en-US" altLang="zh-CN" dirty="0"/>
              <a:t>Nonce</a:t>
            </a:r>
            <a:r>
              <a:rPr lang="zh-CN" altLang="en-US" dirty="0"/>
              <a:t> </a:t>
            </a:r>
            <a:r>
              <a:rPr lang="zh-TW" altLang="zh-CN" dirty="0"/>
              <a:t>和交易的</a:t>
            </a:r>
            <a:r>
              <a:rPr lang="zh-CN" altLang="en-US" dirty="0"/>
              <a:t> </a:t>
            </a:r>
            <a:r>
              <a:rPr lang="en-US" altLang="zh-CN" dirty="0"/>
              <a:t>Nonce</a:t>
            </a:r>
            <a:r>
              <a:rPr lang="zh-CN" altLang="en-US" dirty="0"/>
              <a:t> </a:t>
            </a:r>
            <a:r>
              <a:rPr lang="zh-TW" altLang="zh-CN" dirty="0"/>
              <a:t>能够对应的情况下，交易才是合法的</a:t>
            </a:r>
            <a:endParaRPr lang="en-US" altLang="zh-CN" dirty="0"/>
          </a:p>
          <a:p>
            <a:pPr lvl="1">
              <a:lnSpc>
                <a:spcPct val="140000"/>
              </a:lnSpc>
            </a:pPr>
            <a:r>
              <a:rPr lang="zh-TW" altLang="zh-CN" dirty="0"/>
              <a:t>当一个交易执行完毕之后，账户的</a:t>
            </a:r>
            <a:r>
              <a:rPr lang="zh-CN" altLang="en-US" dirty="0"/>
              <a:t> </a:t>
            </a:r>
            <a:r>
              <a:rPr lang="en-US" altLang="zh-CN" dirty="0"/>
              <a:t>Nonce</a:t>
            </a:r>
            <a:r>
              <a:rPr lang="zh-CN" altLang="en-US" dirty="0"/>
              <a:t> </a:t>
            </a:r>
            <a:r>
              <a:rPr lang="zh-TW" altLang="zh-CN" dirty="0"/>
              <a:t>值增加</a:t>
            </a:r>
            <a:r>
              <a:rPr lang="zh-CN" altLang="en-US" dirty="0"/>
              <a:t>，</a:t>
            </a:r>
            <a:r>
              <a:rPr lang="zh-TW" altLang="zh-CN" dirty="0"/>
              <a:t>原本执行完毕的交易中的</a:t>
            </a:r>
            <a:r>
              <a:rPr lang="zh-CN" altLang="en-US" dirty="0"/>
              <a:t> </a:t>
            </a:r>
            <a:r>
              <a:rPr lang="en-US" altLang="zh-CN" dirty="0"/>
              <a:t>Nonce</a:t>
            </a:r>
            <a:r>
              <a:rPr lang="zh-CN" altLang="en-US" dirty="0"/>
              <a:t> </a:t>
            </a:r>
            <a:r>
              <a:rPr lang="zh-TW" altLang="zh-CN" dirty="0"/>
              <a:t>值就无法与现在账户的</a:t>
            </a:r>
            <a:r>
              <a:rPr lang="zh-CN" altLang="en-US" dirty="0"/>
              <a:t> </a:t>
            </a:r>
            <a:r>
              <a:rPr lang="en-US" altLang="zh-CN" dirty="0"/>
              <a:t>Nonce</a:t>
            </a:r>
            <a:r>
              <a:rPr lang="zh-CN" altLang="en-US" dirty="0"/>
              <a:t> </a:t>
            </a:r>
            <a:r>
              <a:rPr lang="zh-TW" altLang="zh-CN" dirty="0"/>
              <a:t>值匹配</a:t>
            </a:r>
            <a:endParaRPr lang="en-US" altLang="zh-TW" dirty="0"/>
          </a:p>
          <a:p>
            <a:pPr lvl="1">
              <a:lnSpc>
                <a:spcPct val="140000"/>
              </a:lnSpc>
            </a:pPr>
            <a:r>
              <a:rPr lang="zh-TW" altLang="zh-CN" dirty="0"/>
              <a:t>修改对应的</a:t>
            </a:r>
            <a:r>
              <a:rPr lang="zh-CN" altLang="en-US" dirty="0"/>
              <a:t> </a:t>
            </a:r>
            <a:r>
              <a:rPr lang="en-US" altLang="zh-CN" dirty="0"/>
              <a:t>Nonce</a:t>
            </a:r>
            <a:r>
              <a:rPr lang="zh-CN" altLang="en-US" dirty="0"/>
              <a:t> </a:t>
            </a:r>
            <a:r>
              <a:rPr lang="zh-TW" altLang="zh-CN" dirty="0"/>
              <a:t>值，意味着原有交易的签名失效，需要发起者的重新签名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endParaRPr lang="en-US" altLang="zh-CN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Nonce</a:t>
            </a:r>
            <a:r>
              <a:rPr lang="zh-CN" altLang="en-US"/>
              <a:t>的作用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951777"/>
            <a:ext cx="8377564" cy="3634194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/>
              <a:t>实例：</a:t>
            </a:r>
            <a:r>
              <a:rPr lang="en-US" altLang="zh-CN" sz="2000"/>
              <a:t>Nonce</a:t>
            </a:r>
            <a:r>
              <a:rPr lang="zh-CN" altLang="en-US" sz="2000"/>
              <a:t>计数器</a:t>
            </a:r>
            <a:endParaRPr lang="en-US" altLang="zh-CN" sz="2000"/>
          </a:p>
          <a:p>
            <a:pPr lvl="1">
              <a:lnSpc>
                <a:spcPct val="140000"/>
              </a:lnSpc>
            </a:pPr>
            <a:r>
              <a:rPr lang="en-US" altLang="zh-CN" sz="1600"/>
              <a:t>Alice</a:t>
            </a:r>
            <a:r>
              <a:rPr lang="zh-TW" altLang="zh-CN" sz="1600"/>
              <a:t>向</a:t>
            </a:r>
            <a:r>
              <a:rPr lang="en-US" altLang="zh-CN" sz="1600"/>
              <a:t>Bob</a:t>
            </a:r>
            <a:r>
              <a:rPr lang="zh-TW" altLang="zh-CN" sz="1600"/>
              <a:t>转账之前，</a:t>
            </a:r>
            <a:r>
              <a:rPr lang="en-US" altLang="zh-CN" sz="1600"/>
              <a:t>Alice</a:t>
            </a:r>
            <a:r>
              <a:rPr lang="zh-TW" altLang="zh-CN" sz="1600"/>
              <a:t>的</a:t>
            </a:r>
            <a:r>
              <a:rPr lang="en-US" altLang="zh-CN" sz="1600"/>
              <a:t>Nonce</a:t>
            </a:r>
            <a:r>
              <a:rPr lang="zh-TW" altLang="zh-CN" sz="1600"/>
              <a:t>值为</a:t>
            </a:r>
            <a:r>
              <a:rPr lang="en-US" altLang="zh-CN" sz="1600"/>
              <a:t>0</a:t>
            </a:r>
          </a:p>
          <a:p>
            <a:pPr lvl="1">
              <a:lnSpc>
                <a:spcPct val="140000"/>
              </a:lnSpc>
            </a:pPr>
            <a:r>
              <a:rPr lang="zh-TW" altLang="zh-CN" sz="1600"/>
              <a:t>当</a:t>
            </a:r>
            <a:r>
              <a:rPr lang="en-US" altLang="zh-CN" sz="1600"/>
              <a:t>Alice</a:t>
            </a:r>
            <a:r>
              <a:rPr lang="zh-TW" altLang="zh-CN" sz="1600"/>
              <a:t>向</a:t>
            </a:r>
            <a:r>
              <a:rPr lang="en-US" altLang="zh-CN" sz="1600"/>
              <a:t>Bob</a:t>
            </a:r>
            <a:r>
              <a:rPr lang="zh-TW" altLang="zh-CN" sz="1600"/>
              <a:t>转账</a:t>
            </a:r>
            <a:r>
              <a:rPr lang="en-US" altLang="zh-CN" sz="1600"/>
              <a:t>1 ETH</a:t>
            </a:r>
            <a:r>
              <a:rPr lang="zh-TW" altLang="zh-CN" sz="1600"/>
              <a:t>后，</a:t>
            </a:r>
            <a:r>
              <a:rPr lang="en-US" altLang="zh-CN" sz="1600"/>
              <a:t>Alice</a:t>
            </a:r>
            <a:r>
              <a:rPr lang="zh-TW" altLang="zh-CN" sz="1600"/>
              <a:t>的</a:t>
            </a:r>
            <a:r>
              <a:rPr lang="en-US" altLang="zh-CN" sz="1600"/>
              <a:t>Nonce</a:t>
            </a:r>
            <a:r>
              <a:rPr lang="zh-TW" altLang="zh-CN" sz="1600"/>
              <a:t>值变成</a:t>
            </a:r>
            <a:r>
              <a:rPr lang="en-US" altLang="zh-CN" sz="1600"/>
              <a:t>1</a:t>
            </a:r>
          </a:p>
          <a:p>
            <a:pPr lvl="1">
              <a:lnSpc>
                <a:spcPct val="140000"/>
              </a:lnSpc>
            </a:pPr>
            <a:r>
              <a:rPr lang="en-US" altLang="zh-CN" sz="1600"/>
              <a:t>Nonce</a:t>
            </a:r>
            <a:r>
              <a:rPr lang="zh-TW" altLang="zh-CN" sz="1600"/>
              <a:t>值为</a:t>
            </a:r>
            <a:r>
              <a:rPr lang="en-US" altLang="zh-CN" sz="1600"/>
              <a:t>1</a:t>
            </a:r>
            <a:r>
              <a:rPr lang="zh-TW" altLang="zh-CN" sz="1600"/>
              <a:t>并且具有合法签名的交易</a:t>
            </a:r>
            <a:r>
              <a:rPr lang="en-US" altLang="zh-CN" sz="1600"/>
              <a:t>2</a:t>
            </a:r>
            <a:r>
              <a:rPr lang="zh-TW" altLang="zh-CN" sz="1600"/>
              <a:t>将会是一个合法的交易</a:t>
            </a:r>
            <a:endParaRPr lang="en-US" altLang="zh-CN" sz="1400"/>
          </a:p>
          <a:p>
            <a:pPr lvl="1">
              <a:lnSpc>
                <a:spcPct val="140000"/>
              </a:lnSpc>
            </a:pPr>
            <a:r>
              <a:rPr lang="zh-TW" altLang="zh-CN" sz="1600"/>
              <a:t>对于重新提交的交易</a:t>
            </a:r>
            <a:r>
              <a:rPr lang="en-US" altLang="zh-CN" sz="1600"/>
              <a:t>1</a:t>
            </a:r>
            <a:r>
              <a:rPr lang="zh-TW" altLang="zh-CN" sz="1600"/>
              <a:t>而言，此时的交易记录的</a:t>
            </a:r>
            <a:r>
              <a:rPr lang="en-US" altLang="zh-CN" sz="1600"/>
              <a:t>Nonce</a:t>
            </a:r>
            <a:r>
              <a:rPr lang="zh-TW" altLang="zh-CN" sz="1600"/>
              <a:t>值依旧为</a:t>
            </a:r>
            <a:r>
              <a:rPr lang="en-US" altLang="zh-CN" sz="1600"/>
              <a:t>0</a:t>
            </a:r>
          </a:p>
        </p:txBody>
      </p:sp>
      <p:pic>
        <p:nvPicPr>
          <p:cNvPr id="4" name="图片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24405" y="3118427"/>
            <a:ext cx="6870250" cy="3072701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438324" y="6191128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Nonce</a:t>
            </a:r>
            <a:r>
              <a:rPr lang="zh-CN" altLang="en-US" sz="1400" dirty="0"/>
              <a:t>值防止重复交易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Nonce</a:t>
            </a:r>
            <a:r>
              <a:rPr lang="zh-CN" altLang="en-US"/>
              <a:t>的作用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634194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sz="2400" dirty="0"/>
              <a:t>Nonce</a:t>
            </a:r>
            <a:r>
              <a:rPr lang="zh-CN" altLang="en-US" sz="2400" dirty="0"/>
              <a:t> 的其他用途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TW" altLang="zh-CN" sz="2400" dirty="0"/>
              <a:t>控制账户发起的</a:t>
            </a:r>
            <a:r>
              <a:rPr lang="zh-TW" altLang="zh-CN" sz="2400" dirty="0">
                <a:solidFill>
                  <a:schemeClr val="accent6"/>
                </a:solidFill>
              </a:rPr>
              <a:t>交易的顺序</a:t>
            </a:r>
            <a:r>
              <a:rPr lang="zh-TW" altLang="zh-CN" sz="2400" dirty="0"/>
              <a:t>，从而实现一些相对复杂的功能。</a:t>
            </a:r>
            <a:endParaRPr lang="en-US" altLang="zh-TW" sz="2400" dirty="0"/>
          </a:p>
          <a:p>
            <a:pPr lvl="1">
              <a:lnSpc>
                <a:spcPct val="140000"/>
              </a:lnSpc>
            </a:pPr>
            <a:r>
              <a:rPr lang="zh-TW" altLang="zh-CN" sz="2400" dirty="0"/>
              <a:t>通过重复提交一个相同</a:t>
            </a:r>
            <a:r>
              <a:rPr lang="zh-CN" altLang="en-US" sz="2400" dirty="0"/>
              <a:t> </a:t>
            </a:r>
            <a:r>
              <a:rPr lang="en-US" altLang="zh-CN" sz="2400" dirty="0"/>
              <a:t>Nonce</a:t>
            </a:r>
            <a:r>
              <a:rPr lang="zh-CN" altLang="en-US" sz="2400" dirty="0"/>
              <a:t> </a:t>
            </a:r>
            <a:r>
              <a:rPr lang="zh-TW" altLang="zh-CN" sz="2400" dirty="0"/>
              <a:t>值的交易来使得一个已经提交但是尚未被确认的交易变得不合法，从而实现一定程度的</a:t>
            </a:r>
            <a:r>
              <a:rPr lang="zh-TW" altLang="zh-CN" sz="2400" dirty="0">
                <a:solidFill>
                  <a:schemeClr val="accent6"/>
                </a:solidFill>
              </a:rPr>
              <a:t>撤销功能</a:t>
            </a:r>
            <a:r>
              <a:rPr lang="zh-TW" altLang="zh-CN" sz="2400" dirty="0"/>
              <a:t>。</a:t>
            </a:r>
            <a:endParaRPr lang="en-US" altLang="zh-TW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以太坊账户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563318"/>
            <a:ext cx="8377564" cy="3634194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/>
              <a:t>定义以太坊的两种账户：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 bwMode="auto">
          <a:xfrm>
            <a:off x="283836" y="2422869"/>
            <a:ext cx="3248290" cy="225396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外部账户</a:t>
            </a:r>
            <a:endParaRPr kumimoji="0" lang="en-US" altLang="zh-CN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latin typeface="Arial" panose="020B0604020202090204" pitchFamily="34" charset="0"/>
              </a:rPr>
              <a:t>（</a:t>
            </a:r>
            <a:r>
              <a:rPr lang="en-US" altLang="zh-CN" sz="2400" b="1">
                <a:latin typeface="Arial" panose="020B0604020202090204" pitchFamily="34" charset="0"/>
              </a:rPr>
              <a:t>Externally Owned Accounts</a:t>
            </a:r>
            <a:r>
              <a:rPr lang="zh-CN" altLang="en-US" sz="2400" b="1">
                <a:latin typeface="Arial" panose="020B0604020202090204" pitchFamily="34" charset="0"/>
              </a:rPr>
              <a:t>）</a:t>
            </a: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 rot="13510918">
            <a:off x="1402674" y="3677958"/>
            <a:ext cx="1010614" cy="9842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5958161" y="2422869"/>
            <a:ext cx="2380482" cy="225396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合约账户</a:t>
            </a:r>
            <a:endParaRPr kumimoji="0" lang="en-US" altLang="zh-CN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latin typeface="Arial" panose="020B0604020202090204" pitchFamily="34" charset="0"/>
              </a:rPr>
              <a:t>（</a:t>
            </a:r>
            <a:r>
              <a:rPr lang="en-US" altLang="zh-CN" sz="2400" b="1">
                <a:latin typeface="Arial" panose="020B0604020202090204" pitchFamily="34" charset="0"/>
              </a:rPr>
              <a:t>Contract Accounts</a:t>
            </a:r>
            <a:r>
              <a:rPr lang="zh-CN" altLang="en-US" sz="2400" b="1">
                <a:latin typeface="Arial" panose="020B0604020202090204" pitchFamily="34" charset="0"/>
              </a:rPr>
              <a:t>）</a:t>
            </a:r>
            <a:endParaRPr lang="en-US" altLang="zh-CN" sz="2400" b="1">
              <a:latin typeface="Arial" panose="020B0604020202090204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&lt;code&gt;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latin typeface="Arial" panose="020B0604020202090204" pitchFamily="34" charset="0"/>
              </a:rPr>
              <a:t>&lt;code&gt;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&lt;code&gt;</a:t>
            </a: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graphicFrame>
        <p:nvGraphicFramePr>
          <p:cNvPr id="10" name="表格 10"/>
          <p:cNvGraphicFramePr>
            <a:graphicFrameLocks noGrp="1"/>
          </p:cNvGraphicFramePr>
          <p:nvPr/>
        </p:nvGraphicFramePr>
        <p:xfrm>
          <a:off x="3922087" y="2940413"/>
          <a:ext cx="164611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Nonce</a:t>
                      </a:r>
                      <a:endParaRPr lang="zh-C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Balance</a:t>
                      </a:r>
                      <a:endParaRPr lang="zh-C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CodeHash</a:t>
                      </a:r>
                      <a:endParaRPr lang="zh-C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>
                          <a:solidFill>
                            <a:schemeClr val="tx1"/>
                          </a:solidFill>
                        </a:rPr>
                        <a:t>StorageRoot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26719" y="4762078"/>
            <a:ext cx="27238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/>
              <a:t>有账户余额</a:t>
            </a:r>
            <a:endParaRPr lang="en-US" altLang="zh-CN"/>
          </a:p>
          <a:p>
            <a:pPr algn="ctr"/>
            <a:r>
              <a:rPr lang="zh-CN" altLang="en-US"/>
              <a:t>无代码</a:t>
            </a:r>
            <a:endParaRPr lang="en-US" altLang="zh-CN"/>
          </a:p>
          <a:p>
            <a:pPr algn="ctr"/>
            <a:r>
              <a:rPr lang="zh-CN" altLang="en-US"/>
              <a:t>能触发交易</a:t>
            </a:r>
            <a:endParaRPr lang="en-US" altLang="zh-CN"/>
          </a:p>
          <a:p>
            <a:pPr algn="ctr"/>
            <a:r>
              <a:rPr lang="zh-CN" altLang="en-US"/>
              <a:t>（转账或执行智能合约）</a:t>
            </a:r>
            <a:endParaRPr lang="en-US" altLang="zh-CN"/>
          </a:p>
          <a:p>
            <a:pPr algn="ctr"/>
            <a:r>
              <a:rPr lang="zh-CN" altLang="en-US"/>
              <a:t>由私钥控制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90981" y="4762078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/>
              <a:t>有账户余额</a:t>
            </a:r>
            <a:endParaRPr lang="en-US" altLang="zh-CN"/>
          </a:p>
          <a:p>
            <a:pPr algn="ctr"/>
            <a:r>
              <a:rPr lang="zh-CN" altLang="en-US"/>
              <a:t>有代码</a:t>
            </a:r>
            <a:endParaRPr lang="en-US" altLang="zh-CN"/>
          </a:p>
          <a:p>
            <a:pPr algn="ctr"/>
            <a:r>
              <a:rPr lang="zh-CN" altLang="en-US"/>
              <a:t>能被触发执行智能合约代码</a:t>
            </a:r>
            <a:endParaRPr lang="en-US" altLang="zh-CN"/>
          </a:p>
          <a:p>
            <a:pPr algn="ctr"/>
            <a:r>
              <a:rPr lang="zh-CN" altLang="en-US"/>
              <a:t>在智能合约创建后自动执行</a:t>
            </a:r>
            <a:endParaRPr lang="en-US" alt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思考</a:t>
            </a:r>
            <a:r>
              <a:rPr kumimoji="1" lang="en-US" altLang="zh-CN"/>
              <a:t>1</a:t>
            </a:r>
            <a:r>
              <a:rPr kumimoji="1" lang="zh-CN" altLang="en-US"/>
              <a:t>：以太坊账户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9671" y="1394460"/>
            <a:ext cx="8451729" cy="395448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40000"/>
              </a:lnSpc>
            </a:pPr>
            <a:r>
              <a:rPr lang="zh-CN" altLang="en-US" dirty="0"/>
              <a:t>比特币的</a:t>
            </a:r>
            <a:r>
              <a:rPr lang="en-US" altLang="zh-CN" dirty="0"/>
              <a:t>UTXO</a:t>
            </a:r>
            <a:r>
              <a:rPr lang="zh-CN" altLang="en-US" dirty="0"/>
              <a:t>，以太坊的账户模型，哪一个更注重隐私保护？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zh-CN" altLang="en-US" dirty="0"/>
              <a:t>比特币的 </a:t>
            </a:r>
            <a:r>
              <a:rPr lang="en-US" altLang="zh-CN" dirty="0"/>
              <a:t>UTXOs</a:t>
            </a:r>
            <a:r>
              <a:rPr lang="zh-CN" altLang="en-US" dirty="0"/>
              <a:t> 模型更有利于隐私保护，那为什么以太坊还要使用账户模型？</a:t>
            </a:r>
            <a:endParaRPr lang="en-US" altLang="zh-CN" dirty="0"/>
          </a:p>
          <a:p>
            <a:pPr lvl="1">
              <a:lnSpc>
                <a:spcPct val="140000"/>
              </a:lnSpc>
            </a:pPr>
            <a:r>
              <a:rPr lang="zh-CN" altLang="zh-CN" sz="1800" dirty="0">
                <a:effectLst/>
                <a:ea typeface="微软雅黑" panose="020B0503020204020204" pitchFamily="34" charset="-122"/>
              </a:rPr>
              <a:t>以太坊之所以要使用账户模型，是</a:t>
            </a:r>
            <a:r>
              <a:rPr lang="zh-CN" altLang="en-US" sz="1800" dirty="0">
                <a:effectLst/>
                <a:ea typeface="微软雅黑" panose="020B0503020204020204" pitchFamily="34" charset="-122"/>
              </a:rPr>
              <a:t>为了</a:t>
            </a:r>
            <a:r>
              <a:rPr lang="zh-CN" altLang="zh-CN" sz="1800" dirty="0">
                <a:effectLst/>
                <a:ea typeface="微软雅黑" panose="020B0503020204020204" pitchFamily="34" charset="-122"/>
              </a:rPr>
              <a:t>支持智能合约，要求参与者要有稳定的身份。</a:t>
            </a:r>
            <a:endParaRPr lang="en-US" altLang="zh-CN" sz="1800" dirty="0">
              <a:effectLst/>
              <a:ea typeface="微软雅黑" panose="020B0503020204020204" pitchFamily="34" charset="-122"/>
            </a:endParaRPr>
          </a:p>
          <a:p>
            <a:pPr lvl="1">
              <a:lnSpc>
                <a:spcPct val="140000"/>
              </a:lnSpc>
            </a:pPr>
            <a:r>
              <a:rPr lang="zh-CN" altLang="en-US" sz="1800" dirty="0">
                <a:ea typeface="微软雅黑" panose="020B0503020204020204" pitchFamily="34" charset="-122"/>
              </a:rPr>
              <a:t>比如</a:t>
            </a:r>
            <a:r>
              <a:rPr lang="zh-CN" altLang="zh-CN" sz="1800" dirty="0">
                <a:effectLst/>
                <a:ea typeface="微软雅黑" panose="020B0503020204020204" pitchFamily="34" charset="-122"/>
              </a:rPr>
              <a:t>智能合约可以实现一些金融衍生品（</a:t>
            </a:r>
            <a:r>
              <a:rPr lang="en-US" altLang="zh-CN" sz="1800" dirty="0">
                <a:effectLst/>
                <a:ea typeface="微软雅黑" panose="020B0503020204020204" pitchFamily="34" charset="-122"/>
              </a:rPr>
              <a:t>financial </a:t>
            </a:r>
            <a:r>
              <a:rPr lang="en-US" altLang="zh-CN" sz="1800" dirty="0">
                <a:effectLst/>
                <a:ea typeface="Calibri" panose="020F0502020204030204" pitchFamily="34" charset="0"/>
              </a:rPr>
              <a:t>derivative</a:t>
            </a:r>
            <a:r>
              <a:rPr lang="zh-CN" altLang="zh-CN" sz="1800" dirty="0">
                <a:effectLst/>
                <a:ea typeface="微软雅黑" panose="020B0503020204020204" pitchFamily="34" charset="-122"/>
              </a:rPr>
              <a:t>）</a:t>
            </a:r>
            <a:r>
              <a:rPr lang="zh-CN" altLang="en-US" sz="1800" dirty="0">
                <a:ea typeface="微软雅黑" panose="020B0503020204020204" pitchFamily="34" charset="-122"/>
              </a:rPr>
              <a:t>，利于参与者进行投资。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以太坊概述</a:t>
            </a:r>
            <a:endParaRPr lang="en-US" altLang="zh-CN"/>
          </a:p>
          <a:p>
            <a:r>
              <a:rPr kumimoji="1" lang="zh-CN" altLang="en-US"/>
              <a:t>以太坊的账户模型</a:t>
            </a:r>
            <a:endParaRPr kumimoji="1" lang="en-US" altLang="zh-CN"/>
          </a:p>
          <a:p>
            <a:r>
              <a:rPr kumimoji="1" lang="zh-CN" altLang="en-US">
                <a:solidFill>
                  <a:srgbClr val="FF0000"/>
                </a:solidFill>
              </a:rPr>
              <a:t>以太坊的状态树</a:t>
            </a:r>
            <a:endParaRPr kumimoji="1" lang="en-US" altLang="zh-CN">
              <a:solidFill>
                <a:srgbClr val="FF0000"/>
              </a:solidFill>
            </a:endParaRPr>
          </a:p>
          <a:p>
            <a:r>
              <a:rPr kumimoji="1" lang="zh-CN" altLang="en-US"/>
              <a:t>以太坊的交易树、收据树、</a:t>
            </a:r>
            <a:r>
              <a:rPr kumimoji="1" lang="en-US" altLang="zh-CN"/>
              <a:t>Bloom Filter</a:t>
            </a:r>
          </a:p>
          <a:p>
            <a:r>
              <a:rPr kumimoji="1" lang="zh-CN" altLang="en-US"/>
              <a:t>以太坊基本架构及原理</a:t>
            </a:r>
            <a:endParaRPr kumimoji="1" lang="en-US" altLang="zh-CN"/>
          </a:p>
          <a:p>
            <a:r>
              <a:rPr kumimoji="1" lang="zh-CN" altLang="en-US"/>
              <a:t>以太坊交易</a:t>
            </a:r>
            <a:endParaRPr kumimoji="1" lang="en-US" altLang="zh-CN"/>
          </a:p>
          <a:p>
            <a:r>
              <a:rPr kumimoji="1" lang="zh-CN" altLang="en-US"/>
              <a:t>以太坊共识机制</a:t>
            </a:r>
            <a:endParaRPr kumimoji="1" lang="en-US" altLang="zh-CN"/>
          </a:p>
          <a:p>
            <a:r>
              <a:rPr kumimoji="1" lang="zh-CN" altLang="en-US"/>
              <a:t>以太坊挖矿难度调整</a:t>
            </a:r>
            <a:endParaRPr kumimoji="1" lang="en-US" altLang="zh-CN"/>
          </a:p>
          <a:p>
            <a:r>
              <a:rPr kumimoji="1" lang="zh-CN" altLang="en-US"/>
              <a:t>以太坊区块结构</a:t>
            </a:r>
            <a:endParaRPr kumimoji="1" lang="en-US" altLang="zh-CN"/>
          </a:p>
          <a:p>
            <a:r>
              <a:rPr kumimoji="1" lang="zh-CN" altLang="en-US"/>
              <a:t>智能合约</a:t>
            </a:r>
            <a:endParaRPr kumimoji="1"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以太坊概述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/>
              <a:t>以太坊的账户模型</a:t>
            </a:r>
            <a:endParaRPr kumimoji="1" lang="en-US" altLang="zh-CN" dirty="0"/>
          </a:p>
          <a:p>
            <a:r>
              <a:rPr kumimoji="1" lang="zh-CN" altLang="en-US" dirty="0"/>
              <a:t>以太坊的状态树</a:t>
            </a:r>
            <a:endParaRPr kumimoji="1" lang="en-US" altLang="zh-CN" dirty="0"/>
          </a:p>
          <a:p>
            <a:r>
              <a:rPr kumimoji="1" lang="zh-CN" altLang="en-US" dirty="0"/>
              <a:t>以太坊的交易树、收据树、</a:t>
            </a:r>
            <a:r>
              <a:rPr kumimoji="1" lang="en-US" altLang="zh-CN" dirty="0"/>
              <a:t>Bloom Filter</a:t>
            </a:r>
          </a:p>
          <a:p>
            <a:r>
              <a:rPr kumimoji="1" lang="zh-CN" altLang="en-US" dirty="0"/>
              <a:t>以太坊基本架构及原理</a:t>
            </a:r>
            <a:endParaRPr kumimoji="1" lang="en-US" altLang="zh-CN" dirty="0"/>
          </a:p>
          <a:p>
            <a:r>
              <a:rPr kumimoji="1" lang="zh-CN" altLang="en-US" dirty="0"/>
              <a:t>以太坊交易</a:t>
            </a:r>
            <a:endParaRPr kumimoji="1" lang="en-US" altLang="zh-CN" dirty="0"/>
          </a:p>
          <a:p>
            <a:r>
              <a:rPr kumimoji="1" lang="zh-CN" altLang="en-US" dirty="0"/>
              <a:t>以太坊共识机制</a:t>
            </a:r>
            <a:endParaRPr kumimoji="1" lang="en-US" altLang="zh-CN" dirty="0"/>
          </a:p>
          <a:p>
            <a:r>
              <a:rPr kumimoji="1" lang="zh-CN" altLang="en-US" dirty="0"/>
              <a:t>以太坊挖矿难度调整</a:t>
            </a:r>
            <a:endParaRPr kumimoji="1" lang="en-US" altLang="zh-CN" dirty="0"/>
          </a:p>
          <a:p>
            <a:r>
              <a:rPr kumimoji="1" lang="zh-CN" altLang="en-US" dirty="0"/>
              <a:t>以太坊区块结构</a:t>
            </a:r>
            <a:endParaRPr kumimoji="1" lang="en-US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以太坊状态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364018"/>
            <a:ext cx="8377564" cy="4359086"/>
          </a:xfrm>
        </p:spPr>
        <p:txBody>
          <a:bodyPr>
            <a:normAutofit lnSpcReduction="10000"/>
          </a:bodyPr>
          <a:lstStyle/>
          <a:p>
            <a:pPr>
              <a:lnSpc>
                <a:spcPct val="140000"/>
              </a:lnSpc>
            </a:pPr>
            <a:r>
              <a:rPr lang="zh-CN" altLang="en-US" sz="2400" dirty="0"/>
              <a:t>定义以太坊的</a:t>
            </a:r>
            <a:r>
              <a:rPr lang="zh-CN" altLang="en-US" sz="2400" dirty="0">
                <a:solidFill>
                  <a:srgbClr val="C00000"/>
                </a:solidFill>
              </a:rPr>
              <a:t>账户状态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en-US" altLang="zh-CN" sz="1800" dirty="0"/>
              <a:t>Nonce</a:t>
            </a:r>
            <a:r>
              <a:rPr lang="zh-CN" altLang="en-US" sz="1800" dirty="0"/>
              <a:t>：</a:t>
            </a:r>
            <a:r>
              <a:rPr lang="zh-TW" altLang="zh-CN" sz="1800" dirty="0"/>
              <a:t>累计发起的交易次数</a:t>
            </a:r>
            <a:endParaRPr lang="en-US" altLang="zh-CN" sz="1800" dirty="0"/>
          </a:p>
          <a:p>
            <a:pPr lvl="1">
              <a:lnSpc>
                <a:spcPct val="140000"/>
              </a:lnSpc>
            </a:pPr>
            <a:r>
              <a:rPr lang="en-US" altLang="zh-CN" sz="1800" dirty="0"/>
              <a:t>Balance</a:t>
            </a:r>
            <a:r>
              <a:rPr lang="zh-CN" altLang="en-US" sz="1800" dirty="0"/>
              <a:t>：账户余额</a:t>
            </a:r>
            <a:endParaRPr lang="en-US" altLang="zh-CN" sz="1800" dirty="0"/>
          </a:p>
          <a:p>
            <a:pPr lvl="1">
              <a:lnSpc>
                <a:spcPct val="140000"/>
              </a:lnSpc>
            </a:pPr>
            <a:r>
              <a:rPr lang="en-US" altLang="zh-CN" sz="1800" dirty="0" err="1"/>
              <a:t>CodeHash</a:t>
            </a:r>
            <a:r>
              <a:rPr lang="zh-CN" altLang="en-US" sz="1800" dirty="0"/>
              <a:t>：智能合约代码的哈希值</a:t>
            </a:r>
            <a:endParaRPr lang="en-US" altLang="zh-CN" sz="1800" dirty="0"/>
          </a:p>
          <a:p>
            <a:pPr lvl="1">
              <a:lnSpc>
                <a:spcPct val="140000"/>
              </a:lnSpc>
            </a:pPr>
            <a:r>
              <a:rPr lang="en-US" altLang="zh-CN" sz="1800" dirty="0" err="1"/>
              <a:t>StorageRoot</a:t>
            </a:r>
            <a:r>
              <a:rPr lang="zh-CN" altLang="en-US" sz="1800" dirty="0"/>
              <a:t>：合约</a:t>
            </a:r>
            <a:r>
              <a:rPr lang="zh-CN" altLang="en-US" sz="1800" b="0" i="0" dirty="0">
                <a:effectLst/>
                <a:latin typeface="PingFang SC" panose="020B0400000000000000" charset="-122"/>
              </a:rPr>
              <a:t>存储树的根节点哈希值（维护</a:t>
            </a:r>
            <a:r>
              <a:rPr lang="zh-CN" altLang="en-US" sz="1800" dirty="0"/>
              <a:t>智能合约状态</a:t>
            </a:r>
            <a:r>
              <a:rPr lang="zh-CN" altLang="en-US" sz="1800" b="0" i="0" dirty="0">
                <a:effectLst/>
                <a:latin typeface="PingFang SC" panose="020B0400000000000000" charset="-122"/>
              </a:rPr>
              <a:t>）</a:t>
            </a:r>
            <a:endParaRPr lang="en-US" altLang="zh-CN" sz="1800" b="0" i="0" dirty="0">
              <a:effectLst/>
              <a:latin typeface="PingFang SC" panose="020B0400000000000000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/>
              <a:t>合约存储树：</a:t>
            </a:r>
            <a:endParaRPr lang="en-US" altLang="zh-CN" sz="2400" dirty="0"/>
          </a:p>
          <a:p>
            <a:pPr lvl="1">
              <a:lnSpc>
                <a:spcPct val="130000"/>
              </a:lnSpc>
            </a:pPr>
            <a:r>
              <a:rPr lang="zh-TW" altLang="zh-CN" sz="1800" dirty="0"/>
              <a:t>合约账户下的存储也是一个映射表，它记录了从存储地址到存储值的一个映射关系</a:t>
            </a:r>
            <a:endParaRPr lang="en-US" altLang="zh-TW" sz="1800" dirty="0"/>
          </a:p>
          <a:p>
            <a:pPr lvl="1">
              <a:lnSpc>
                <a:spcPct val="130000"/>
              </a:lnSpc>
            </a:pPr>
            <a:r>
              <a:rPr lang="zh-TW" altLang="zh-CN" sz="1800" dirty="0"/>
              <a:t>在合约账户的数据结构中存储了这个映射表的哈希值</a:t>
            </a:r>
            <a:r>
              <a:rPr lang="zh-CN" altLang="en-US" sz="1800" dirty="0"/>
              <a:t>，</a:t>
            </a:r>
            <a:r>
              <a:rPr lang="zh-TW" altLang="zh-CN" sz="1800" dirty="0"/>
              <a:t>这个哈希值被称作存储根（</a:t>
            </a:r>
            <a:r>
              <a:rPr lang="en-US" altLang="zh-CN" sz="1800" dirty="0"/>
              <a:t>Storage Root</a:t>
            </a:r>
            <a:r>
              <a:rPr lang="zh-TW" altLang="zh-CN" sz="1800" dirty="0"/>
              <a:t>），它同样是由一棵</a:t>
            </a:r>
            <a:r>
              <a:rPr lang="zh-CN" altLang="en-US" sz="1800" dirty="0"/>
              <a:t> </a:t>
            </a:r>
            <a:r>
              <a:rPr lang="en-US" altLang="zh-CN" sz="1800" dirty="0"/>
              <a:t>MPT</a:t>
            </a:r>
            <a:r>
              <a:rPr lang="zh-CN" altLang="en-US" sz="1800" dirty="0"/>
              <a:t> </a:t>
            </a:r>
            <a:r>
              <a:rPr lang="zh-TW" altLang="zh-CN" sz="1800" dirty="0"/>
              <a:t>来维护和计算</a:t>
            </a:r>
            <a:endParaRPr lang="en-US" altLang="zh-TW" sz="1800" dirty="0"/>
          </a:p>
          <a:p>
            <a:pPr>
              <a:lnSpc>
                <a:spcPct val="140000"/>
              </a:lnSpc>
            </a:pPr>
            <a:endParaRPr lang="en-US" altLang="zh-CN" sz="1800" dirty="0"/>
          </a:p>
        </p:txBody>
      </p:sp>
      <p:graphicFrame>
        <p:nvGraphicFramePr>
          <p:cNvPr id="4" name="表格 10"/>
          <p:cNvGraphicFramePr>
            <a:graphicFrameLocks noGrp="1"/>
          </p:cNvGraphicFramePr>
          <p:nvPr/>
        </p:nvGraphicFramePr>
        <p:xfrm>
          <a:off x="5400158" y="1274451"/>
          <a:ext cx="164611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Nonce</a:t>
                      </a:r>
                      <a:endParaRPr lang="zh-C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Balance</a:t>
                      </a:r>
                      <a:endParaRPr lang="zh-C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CodeHash</a:t>
                      </a:r>
                      <a:endParaRPr lang="zh-C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>
                          <a:solidFill>
                            <a:schemeClr val="tx1"/>
                          </a:solidFill>
                        </a:rPr>
                        <a:t>StorageRoot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：以太坊</a:t>
            </a:r>
            <a:r>
              <a:rPr kumimoji="1" lang="zh-CN" altLang="en-US" dirty="0">
                <a:solidFill>
                  <a:srgbClr val="C00000"/>
                </a:solidFill>
              </a:rPr>
              <a:t>状态</a:t>
            </a:r>
            <a:r>
              <a:rPr kumimoji="1" lang="zh-CN" altLang="en-US" dirty="0"/>
              <a:t>如何维护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9671" y="1263809"/>
            <a:ext cx="8451729" cy="507436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40000"/>
              </a:lnSpc>
            </a:pPr>
            <a:r>
              <a:rPr lang="zh-CN" altLang="en-US" dirty="0"/>
              <a:t>系统的全节点需要维护账户</a:t>
            </a:r>
            <a:r>
              <a:rPr lang="zh-CN" altLang="en-US" dirty="0">
                <a:solidFill>
                  <a:srgbClr val="C00000"/>
                </a:solidFill>
              </a:rPr>
              <a:t>状态</a:t>
            </a:r>
            <a:r>
              <a:rPr lang="zh-CN" altLang="en-US" dirty="0"/>
              <a:t>，如果只用哈希表（</a:t>
            </a:r>
            <a:r>
              <a:rPr lang="en-US" altLang="zh-CN" dirty="0"/>
              <a:t>Hash Table</a:t>
            </a:r>
            <a:r>
              <a:rPr lang="zh-CN" altLang="en-US" dirty="0"/>
              <a:t>）来实现账户地址到状态的映射（</a:t>
            </a:r>
            <a:r>
              <a:rPr lang="en-US" altLang="zh-CN" dirty="0" err="1"/>
              <a:t>addr</a:t>
            </a:r>
            <a:r>
              <a:rPr lang="en-US" altLang="zh-CN" dirty="0"/>
              <a:t>  -&gt;  state</a:t>
            </a:r>
            <a:r>
              <a:rPr lang="zh-CN" altLang="en-US" dirty="0"/>
              <a:t>），有什么弊端？</a:t>
            </a:r>
            <a:endParaRPr lang="en-US" altLang="zh-CN" dirty="0"/>
          </a:p>
          <a:p>
            <a:pPr lvl="1">
              <a:lnSpc>
                <a:spcPct val="140000"/>
              </a:lnSpc>
            </a:pPr>
            <a:r>
              <a:rPr lang="zh-CN" altLang="en-US" sz="1800" dirty="0">
                <a:ea typeface="微软雅黑" panose="020B0503020204020204" pitchFamily="34" charset="-122"/>
              </a:rPr>
              <a:t>提示</a:t>
            </a:r>
            <a:r>
              <a:rPr lang="zh-CN" altLang="en-US" sz="1800" dirty="0">
                <a:effectLst/>
                <a:ea typeface="微软雅黑" panose="020B0503020204020204" pitchFamily="34" charset="-122"/>
              </a:rPr>
              <a:t>：</a:t>
            </a:r>
            <a:r>
              <a:rPr lang="zh-CN" altLang="en-US" sz="1800" dirty="0">
                <a:ea typeface="微软雅黑" panose="020B0503020204020204" pitchFamily="34" charset="-122"/>
              </a:rPr>
              <a:t>如果用哈希表，如何提供证明某个账户有多少钱？如何实现对状态一致性的共识？</a:t>
            </a:r>
            <a:endParaRPr lang="en-US" altLang="zh-CN" sz="1800" dirty="0"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en-US" altLang="zh-CN" sz="1800" dirty="0">
                <a:ea typeface="微软雅黑" panose="020B0503020204020204" pitchFamily="34" charset="-122"/>
              </a:rPr>
              <a:t>	</a:t>
            </a:r>
          </a:p>
          <a:p>
            <a:pPr marL="457200" lvl="1" indent="0">
              <a:lnSpc>
                <a:spcPct val="140000"/>
              </a:lnSpc>
              <a:buNone/>
            </a:pPr>
            <a:r>
              <a:rPr lang="zh-CN" altLang="en-US" sz="1800" dirty="0">
                <a:ea typeface="微软雅黑" panose="020B0503020204020204" pitchFamily="34" charset="-122"/>
              </a:rPr>
              <a:t>答：如果要证明某个账户有多少钱，需要将哈希表的内容组织成一个 </a:t>
            </a:r>
            <a:r>
              <a:rPr lang="en-US" altLang="zh-CN" sz="1800" dirty="0" err="1">
                <a:ea typeface="微软雅黑" panose="020B0503020204020204" pitchFamily="34" charset="-122"/>
              </a:rPr>
              <a:t>Merkle</a:t>
            </a:r>
            <a:r>
              <a:rPr lang="en-US" altLang="zh-CN" sz="1800" dirty="0">
                <a:ea typeface="微软雅黑" panose="020B0503020204020204" pitchFamily="34" charset="-122"/>
              </a:rPr>
              <a:t> Tree, </a:t>
            </a:r>
            <a:r>
              <a:rPr lang="zh-CN" altLang="en-US" sz="1800" dirty="0">
                <a:ea typeface="微软雅黑" panose="020B0503020204020204" pitchFamily="34" charset="-122"/>
              </a:rPr>
              <a:t>计算出根哈希值，将根哈希值存储在 </a:t>
            </a:r>
            <a:r>
              <a:rPr lang="en-US" altLang="zh-CN" sz="1800" dirty="0">
                <a:ea typeface="微软雅黑" panose="020B0503020204020204" pitchFamily="34" charset="-122"/>
              </a:rPr>
              <a:t>Block Header</a:t>
            </a:r>
            <a:r>
              <a:rPr lang="zh-CN" altLang="en-US" sz="1800" dirty="0">
                <a:ea typeface="微软雅黑" panose="020B0503020204020204" pitchFamily="34" charset="-122"/>
              </a:rPr>
              <a:t> 中（参考比特币）。只要根哈希值正确，就能保证 </a:t>
            </a:r>
            <a:r>
              <a:rPr lang="en-US" altLang="zh-CN" sz="1800" dirty="0" err="1">
                <a:ea typeface="微软雅黑" panose="020B0503020204020204" pitchFamily="34" charset="-122"/>
              </a:rPr>
              <a:t>Merkle</a:t>
            </a:r>
            <a:r>
              <a:rPr lang="en-US" altLang="zh-CN" sz="1800" dirty="0">
                <a:ea typeface="微软雅黑" panose="020B0503020204020204" pitchFamily="34" charset="-122"/>
              </a:rPr>
              <a:t> Tree</a:t>
            </a:r>
            <a:r>
              <a:rPr lang="zh-CN" altLang="en-US" sz="1800" dirty="0">
                <a:ea typeface="微软雅黑" panose="020B0503020204020204" pitchFamily="34" charset="-122"/>
              </a:rPr>
              <a:t> 不被篡改。</a:t>
            </a:r>
            <a:endParaRPr lang="en-US" altLang="zh-CN" sz="1800" dirty="0"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40000"/>
              </a:lnSpc>
              <a:buNone/>
            </a:pPr>
            <a:endParaRPr lang="en-US" altLang="zh-CN" sz="1800" dirty="0"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zh-CN" altLang="en-US" sz="1800" dirty="0">
                <a:ea typeface="微软雅黑" panose="020B0503020204020204" pitchFamily="34" charset="-122"/>
              </a:rPr>
              <a:t>但是，当一个新的区块发布，执行了新的交易必然导致哈希表的内容发生变化，则每次发布新的区块都需要将哈希表的内容重新组织一次 </a:t>
            </a:r>
            <a:r>
              <a:rPr lang="en-US" altLang="zh-CN" sz="1800" dirty="0" err="1">
                <a:ea typeface="微软雅黑" panose="020B0503020204020204" pitchFamily="34" charset="-122"/>
              </a:rPr>
              <a:t>Merkle</a:t>
            </a:r>
            <a:r>
              <a:rPr lang="en-US" altLang="zh-CN" sz="1800" dirty="0">
                <a:ea typeface="微软雅黑" panose="020B0503020204020204" pitchFamily="34" charset="-122"/>
              </a:rPr>
              <a:t> Tree, </a:t>
            </a:r>
            <a:r>
              <a:rPr lang="zh-CN" altLang="en-US" sz="1800" dirty="0">
                <a:ea typeface="微软雅黑" panose="020B0503020204020204" pitchFamily="34" charset="-122"/>
              </a:rPr>
              <a:t>计算代价太大（以太坊账户数量多达上千万个）。而实际上真正改变的账户状态只是一小部分。</a:t>
            </a:r>
            <a:endParaRPr lang="en-US" altLang="zh-CN" sz="1800" dirty="0"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zh-CN" altLang="en-US" sz="1800" dirty="0">
                <a:ea typeface="微软雅黑" panose="020B0503020204020204" pitchFamily="34" charset="-122"/>
              </a:rPr>
              <a:t>另外，利用哈希表构建的 </a:t>
            </a:r>
            <a:r>
              <a:rPr lang="en-US" altLang="zh-CN" sz="1800" dirty="0" err="1">
                <a:ea typeface="微软雅黑" panose="020B0503020204020204" pitchFamily="34" charset="-122"/>
              </a:rPr>
              <a:t>Merkle</a:t>
            </a:r>
            <a:r>
              <a:rPr lang="en-US" altLang="zh-CN" sz="1800" dirty="0">
                <a:ea typeface="微软雅黑" panose="020B0503020204020204" pitchFamily="34" charset="-122"/>
              </a:rPr>
              <a:t> Tree</a:t>
            </a:r>
            <a:r>
              <a:rPr lang="zh-CN" altLang="en-US" sz="1800" dirty="0"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solidFill>
                  <a:srgbClr val="C00000"/>
                </a:solidFill>
                <a:ea typeface="微软雅黑" panose="020B0503020204020204" pitchFamily="34" charset="-122"/>
              </a:rPr>
              <a:t>不利于更新</a:t>
            </a:r>
            <a:r>
              <a:rPr lang="zh-CN" altLang="en-US" sz="1800" dirty="0">
                <a:ea typeface="微软雅黑" panose="020B0503020204020204" pitchFamily="34" charset="-122"/>
              </a:rPr>
              <a:t>（新增一个账户要重构 </a:t>
            </a:r>
            <a:r>
              <a:rPr lang="en-US" altLang="zh-CN" sz="1800" dirty="0" err="1">
                <a:ea typeface="微软雅黑" panose="020B0503020204020204" pitchFamily="34" charset="-122"/>
              </a:rPr>
              <a:t>Merkle</a:t>
            </a:r>
            <a:r>
              <a:rPr lang="en-US" altLang="zh-CN" sz="1800" dirty="0">
                <a:ea typeface="微软雅黑" panose="020B0503020204020204" pitchFamily="34" charset="-122"/>
              </a:rPr>
              <a:t> Tree</a:t>
            </a:r>
            <a:r>
              <a:rPr lang="zh-CN" altLang="en-US" sz="1800" dirty="0">
                <a:ea typeface="微软雅黑" panose="020B0503020204020204" pitchFamily="34" charset="-122"/>
              </a:rPr>
              <a:t>）。</a:t>
            </a:r>
            <a:endParaRPr lang="en-US" altLang="zh-CN" sz="18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</a:t>
            </a:r>
            <a:r>
              <a:rPr lang="en-US" altLang="zh-CN" dirty="0" err="1"/>
              <a:t>Trie</a:t>
            </a:r>
            <a:r>
              <a:rPr lang="en-US" altLang="zh-CN" dirty="0"/>
              <a:t> </a:t>
            </a:r>
            <a:r>
              <a:rPr lang="zh-CN" altLang="en-US" dirty="0"/>
              <a:t>字典树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7" y="1714747"/>
            <a:ext cx="4585198" cy="3634194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40000"/>
              </a:lnSpc>
            </a:pPr>
            <a:r>
              <a:rPr lang="en-US" altLang="zh-CN" dirty="0" err="1"/>
              <a:t>Trie</a:t>
            </a:r>
            <a:r>
              <a:rPr lang="en-US" altLang="zh-CN" dirty="0"/>
              <a:t> </a:t>
            </a:r>
            <a:r>
              <a:rPr lang="zh-CN" altLang="en-US" dirty="0"/>
              <a:t>来源于 </a:t>
            </a:r>
            <a:r>
              <a:rPr lang="en-US" altLang="zh-CN" dirty="0"/>
              <a:t>Re</a:t>
            </a:r>
            <a:r>
              <a:rPr lang="en-US" altLang="zh-CN" dirty="0">
                <a:solidFill>
                  <a:srgbClr val="EE1B40"/>
                </a:solidFill>
              </a:rPr>
              <a:t>trie</a:t>
            </a:r>
            <a:r>
              <a:rPr lang="en-US" altLang="zh-CN" dirty="0"/>
              <a:t>val </a:t>
            </a:r>
            <a:r>
              <a:rPr lang="zh-CN" altLang="en-US" dirty="0"/>
              <a:t>单词。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zh-CN" altLang="en-US" dirty="0"/>
              <a:t>分叉数目取决于 </a:t>
            </a:r>
            <a:r>
              <a:rPr lang="en-US" altLang="zh-CN" dirty="0">
                <a:solidFill>
                  <a:srgbClr val="C00000"/>
                </a:solidFill>
              </a:rPr>
              <a:t>Key</a:t>
            </a:r>
            <a:r>
              <a:rPr lang="zh-CN" altLang="en-US" dirty="0">
                <a:solidFill>
                  <a:srgbClr val="C00000"/>
                </a:solidFill>
              </a:rPr>
              <a:t> 的元素 </a:t>
            </a:r>
            <a:r>
              <a:rPr lang="zh-CN" altLang="en-US" dirty="0"/>
              <a:t>取值范围。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en-US" altLang="zh-CN" dirty="0" err="1"/>
              <a:t>Trie</a:t>
            </a:r>
            <a:r>
              <a:rPr lang="zh-CN" altLang="en-US" dirty="0"/>
              <a:t> 的查找效率取决于 </a:t>
            </a:r>
            <a:r>
              <a:rPr lang="en-US" altLang="zh-CN" dirty="0">
                <a:solidFill>
                  <a:schemeClr val="accent2"/>
                </a:solidFill>
              </a:rPr>
              <a:t>Key</a:t>
            </a:r>
            <a:r>
              <a:rPr lang="zh-CN" altLang="en-US" dirty="0">
                <a:solidFill>
                  <a:schemeClr val="accent2"/>
                </a:solidFill>
              </a:rPr>
              <a:t> 长度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zh-CN" altLang="en-US" dirty="0"/>
              <a:t>单词不同就不会出现碰撞。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zh-CN" altLang="en-US" dirty="0"/>
              <a:t>输入顺序不敏感，无论怎么改变输入的单词的顺序，构建出来 </a:t>
            </a:r>
            <a:r>
              <a:rPr lang="en-US" altLang="zh-CN" dirty="0" err="1"/>
              <a:t>Trie</a:t>
            </a:r>
            <a:r>
              <a:rPr lang="zh-CN" altLang="en-US" dirty="0"/>
              <a:t> 是相同的。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zh-CN" altLang="en-US" dirty="0"/>
              <a:t>更新效率高，只需要局部更新。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zh-CN" altLang="en-US" dirty="0"/>
              <a:t>缺点：存储浪费。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537" y="1391984"/>
            <a:ext cx="3645100" cy="5390301"/>
          </a:xfrm>
          <a:prstGeom prst="rect">
            <a:avLst/>
          </a:prstGeom>
        </p:spPr>
      </p:pic>
      <p:sp>
        <p:nvSpPr>
          <p:cNvPr id="6" name="对话气泡: 矩形 5"/>
          <p:cNvSpPr/>
          <p:nvPr/>
        </p:nvSpPr>
        <p:spPr bwMode="auto">
          <a:xfrm>
            <a:off x="4293085" y="1524677"/>
            <a:ext cx="1601656" cy="533400"/>
          </a:xfrm>
          <a:prstGeom prst="wedgeRectCallout">
            <a:avLst>
              <a:gd name="adj1" fmla="val -46842"/>
              <a:gd name="adj2" fmla="val 725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90204" pitchFamily="34" charset="0"/>
              </a:rPr>
              <a:t>以太坊地址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，用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16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进制为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0~f</a:t>
            </a:r>
            <a:endParaRPr kumimoji="0" lang="zh-CN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9" name="对话气泡: 矩形 8"/>
          <p:cNvSpPr/>
          <p:nvPr/>
        </p:nvSpPr>
        <p:spPr bwMode="auto">
          <a:xfrm>
            <a:off x="4293085" y="2497561"/>
            <a:ext cx="1601656" cy="820727"/>
          </a:xfrm>
          <a:prstGeom prst="wedgeRectCallout">
            <a:avLst>
              <a:gd name="adj1" fmla="val -67933"/>
              <a:gd name="adj2" fmla="val -535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以太坊地址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160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位，对应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90204" pitchFamily="34" charset="0"/>
              </a:rPr>
              <a:t>40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90204" pitchFamily="34" charset="0"/>
              </a:rPr>
              <a:t>个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90204" pitchFamily="34" charset="0"/>
              </a:rPr>
              <a:t>16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90204" pitchFamily="34" charset="0"/>
              </a:rPr>
              <a:t>进制数。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回顾：压缩前缀树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78013" y="1223880"/>
                <a:ext cx="8280400" cy="363419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altLang="zh-CN" sz="2400" dirty="0"/>
                  <a:t>Patricia </a:t>
                </a:r>
                <a:r>
                  <a:rPr lang="en-US" altLang="zh-CN" sz="2400" dirty="0" err="1"/>
                  <a:t>Trie</a:t>
                </a:r>
                <a:r>
                  <a:rPr lang="zh-CN" altLang="en-US" sz="2400" dirty="0"/>
                  <a:t>：对路径进行</a:t>
                </a:r>
                <a:r>
                  <a:rPr lang="zh-CN" altLang="en-US" sz="2400" dirty="0">
                    <a:solidFill>
                      <a:schemeClr val="accent2"/>
                    </a:solidFill>
                  </a:rPr>
                  <a:t>压缩</a:t>
                </a:r>
                <a:r>
                  <a:rPr lang="zh-CN" altLang="en-US" sz="2400" dirty="0"/>
                  <a:t>，树的高度大大缩短，访问内存的次数变小，</a:t>
                </a:r>
                <a:r>
                  <a:rPr lang="zh-CN" altLang="en-US" sz="2400" dirty="0">
                    <a:solidFill>
                      <a:srgbClr val="C00000"/>
                    </a:solidFill>
                  </a:rPr>
                  <a:t>效率提高</a:t>
                </a:r>
                <a:r>
                  <a:rPr lang="zh-CN" altLang="en-US" sz="2400" dirty="0"/>
                  <a:t>。</a:t>
                </a:r>
              </a:p>
              <a:p>
                <a:pPr lvl="1">
                  <a:lnSpc>
                    <a:spcPct val="140000"/>
                  </a:lnSpc>
                </a:pPr>
                <a:r>
                  <a:rPr lang="zh-CN" altLang="zh-CN" sz="2000" dirty="0">
                    <a:effectLst/>
                    <a:ea typeface="Microsoft YaHei" panose="020B0503020204020204" pitchFamily="34" charset="-122"/>
                  </a:rPr>
                  <a:t>键值路径比较稀疏的时候，压缩效果比较好（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zh-CN" altLang="zh-CN" sz="2000">
                            <a:effectLst/>
                            <a:latin typeface="Cambria Math" charset="0"/>
                            <a:ea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zh-CN" altLang="zh-CN" sz="2000">
                            <a:effectLst/>
                            <a:latin typeface="Cambria Math" charset="0"/>
                            <a:ea typeface="Calibri" panose="020F0502020204030204" pitchFamily="34" charset="0"/>
                          </a:rPr>
                          <m:t>160</m:t>
                        </m:r>
                      </m:sup>
                    </m:sSup>
                  </m:oMath>
                </a14:m>
                <a:r>
                  <a:rPr lang="zh-CN" altLang="zh-CN" sz="2000" dirty="0">
                    <a:effectLst/>
                    <a:ea typeface="Microsoft YaHei" panose="020B0503020204020204" pitchFamily="34" charset="-122"/>
                  </a:rPr>
                  <a:t>远大于以太坊地址总数）</a:t>
                </a:r>
                <a:endParaRPr lang="en-US" altLang="zh-CN" sz="32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013" y="1223880"/>
                <a:ext cx="8280400" cy="3634194"/>
              </a:xfrm>
              <a:blipFill rotWithShape="1">
                <a:blip r:embed="rId3"/>
                <a:stretch>
                  <a:fillRect l="-6" t="-6" r="6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812" y="3128340"/>
            <a:ext cx="4993739" cy="333691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Merkle</a:t>
            </a:r>
            <a:r>
              <a:rPr lang="en-US" altLang="zh-CN" dirty="0"/>
              <a:t> Patricia </a:t>
            </a:r>
            <a:r>
              <a:rPr lang="en-US" altLang="zh-CN" dirty="0" err="1"/>
              <a:t>Trie</a:t>
            </a:r>
            <a:r>
              <a:rPr lang="zh-CN" altLang="en-US" dirty="0"/>
              <a:t> </a:t>
            </a:r>
            <a:r>
              <a:rPr lang="en-US" altLang="zh-CN" dirty="0"/>
              <a:t>(MPT)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0930" y="1348740"/>
            <a:ext cx="8662140" cy="411362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背景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TW" altLang="zh-CN" dirty="0"/>
              <a:t>如果把单词和箭头都换成哈希值，然后计算每个中间节点的哈希值，便得到了</a:t>
            </a:r>
            <a:r>
              <a:rPr lang="en-US" altLang="zh-CN" dirty="0"/>
              <a:t>MPT</a:t>
            </a:r>
          </a:p>
          <a:p>
            <a:pPr lvl="1">
              <a:lnSpc>
                <a:spcPct val="130000"/>
              </a:lnSpc>
            </a:pP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dirty="0"/>
              <a:t>MPT</a:t>
            </a:r>
            <a:r>
              <a:rPr lang="zh-CN" altLang="en-US" dirty="0"/>
              <a:t> 的构造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TW" altLang="zh-CN" dirty="0"/>
              <a:t>按照所有数据的地址（或者键值）来构建一</a:t>
            </a:r>
            <a:r>
              <a:rPr lang="zh-CN" altLang="zh-CN" dirty="0"/>
              <a:t>棵</a:t>
            </a:r>
            <a:r>
              <a:rPr lang="zh-CN" altLang="en-US" dirty="0"/>
              <a:t> </a:t>
            </a:r>
            <a:r>
              <a:rPr lang="zh-TW" altLang="zh-CN" dirty="0">
                <a:solidFill>
                  <a:srgbClr val="C00000"/>
                </a:solidFill>
              </a:rPr>
              <a:t>压缩前缀树</a:t>
            </a:r>
            <a:r>
              <a:rPr lang="zh-CN" altLang="zh-CN" dirty="0">
                <a:solidFill>
                  <a:srgbClr val="C00000"/>
                </a:solidFill>
              </a:rPr>
              <a:t> </a:t>
            </a:r>
            <a:endParaRPr lang="en-US" altLang="zh-CN" dirty="0">
              <a:solidFill>
                <a:srgbClr val="C00000"/>
              </a:solidFill>
            </a:endParaRPr>
          </a:p>
          <a:p>
            <a:pPr lvl="2">
              <a:lnSpc>
                <a:spcPct val="130000"/>
              </a:lnSpc>
            </a:pPr>
            <a:r>
              <a:rPr lang="zh-CN" altLang="en-US" dirty="0"/>
              <a:t> </a:t>
            </a:r>
            <a:r>
              <a:rPr lang="zh-TW" altLang="zh-CN" dirty="0"/>
              <a:t>由于地址是以</a:t>
            </a:r>
            <a:r>
              <a:rPr lang="en-US" altLang="zh-CN" dirty="0"/>
              <a:t>16</a:t>
            </a:r>
            <a:r>
              <a:rPr lang="zh-TW" altLang="zh-CN" dirty="0"/>
              <a:t>进制为编码的，我们使用</a:t>
            </a:r>
            <a:r>
              <a:rPr lang="en-US" altLang="zh-CN" dirty="0"/>
              <a:t>0123456789abcdef</a:t>
            </a:r>
            <a:r>
              <a:rPr lang="zh-CN" altLang="en-US" dirty="0"/>
              <a:t> </a:t>
            </a:r>
            <a:r>
              <a:rPr lang="zh-TW" altLang="zh-CN" dirty="0"/>
              <a:t>作为每一个编码的单元</a:t>
            </a:r>
            <a:endParaRPr lang="en-US" altLang="zh-TW" dirty="0"/>
          </a:p>
          <a:p>
            <a:pPr lvl="1">
              <a:lnSpc>
                <a:spcPct val="130000"/>
              </a:lnSpc>
            </a:pPr>
            <a:r>
              <a:rPr lang="zh-TW" altLang="zh-CN" dirty="0"/>
              <a:t>按照构建得到的压缩前缀树，从叶子节点开始，逐步计算每一层的哈希值，并将其汇合到父节点中，与</a:t>
            </a:r>
            <a:r>
              <a:rPr lang="zh-CN" altLang="en-US" dirty="0"/>
              <a:t> </a:t>
            </a:r>
            <a:r>
              <a:rPr lang="en-US" altLang="zh-CN" dirty="0" err="1"/>
              <a:t>Merkle</a:t>
            </a:r>
            <a:r>
              <a:rPr lang="en-US" altLang="zh-CN" dirty="0"/>
              <a:t> Tree</a:t>
            </a:r>
            <a:r>
              <a:rPr lang="zh-CN" altLang="en-US" dirty="0"/>
              <a:t> </a:t>
            </a:r>
            <a:r>
              <a:rPr lang="zh-TW" altLang="zh-CN" dirty="0"/>
              <a:t>的计算过程类似</a:t>
            </a:r>
            <a:endParaRPr lang="en-US" altLang="zh-TW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Merkle Patricia Trie</a:t>
            </a:r>
            <a:endParaRPr lang="en-US" altLang="zh-CN" dirty="0"/>
          </a:p>
        </p:txBody>
      </p:sp>
      <p:sp>
        <p:nvSpPr>
          <p:cNvPr id="4" name="内容占位符 6"/>
          <p:cNvSpPr txBox="1"/>
          <p:nvPr/>
        </p:nvSpPr>
        <p:spPr bwMode="auto">
          <a:xfrm>
            <a:off x="-51608" y="1147156"/>
            <a:ext cx="4466705" cy="4586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normAutofit/>
          </a:bodyPr>
          <a:lstStyle>
            <a:lvl1pPr marL="292100" indent="-2921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9144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 defTabSz="914400">
              <a:lnSpc>
                <a:spcPct val="130000"/>
              </a:lnSpc>
            </a:pPr>
            <a:r>
              <a:rPr lang="zh-CN" altLang="en-US" kern="0" dirty="0"/>
              <a:t>实例：根哈希值的计算</a:t>
            </a:r>
            <a:endParaRPr lang="en-US" altLang="zh-CN" kern="0" dirty="0"/>
          </a:p>
          <a:p>
            <a:pPr defTabSz="914400">
              <a:lnSpc>
                <a:spcPct val="130000"/>
              </a:lnSpc>
            </a:pPr>
            <a:endParaRPr lang="en-US" altLang="zh-CN" kern="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96281" y="2123461"/>
            <a:ext cx="4798695" cy="3946282"/>
          </a:xfrm>
          <a:prstGeom prst="rect">
            <a:avLst/>
          </a:prstGeom>
          <a:noFill/>
        </p:spPr>
      </p:pic>
      <p:sp>
        <p:nvSpPr>
          <p:cNvPr id="7" name="文本框 6"/>
          <p:cNvSpPr txBox="1"/>
          <p:nvPr/>
        </p:nvSpPr>
        <p:spPr>
          <a:xfrm>
            <a:off x="3470608" y="6293785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MPT</a:t>
            </a:r>
            <a:r>
              <a:rPr lang="zh-CN" altLang="zh-CN" sz="1200" dirty="0"/>
              <a:t>的构建</a:t>
            </a:r>
            <a:endParaRPr kumimoji="1" lang="zh-CN" altLang="en-US" sz="12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状态树</a:t>
            </a:r>
            <a:endParaRPr lang="en-US" altLang="zh-CN" dirty="0"/>
          </a:p>
        </p:txBody>
      </p:sp>
      <p:pic>
        <p:nvPicPr>
          <p:cNvPr id="1026" name="Picture 2" descr="KECCAK256 ( ) &#10;World State Trie &#10;Shared nibble(S) next node &#10;Stat. , &#10;1.1 ETH &#10;prefix &#10;2 &#10;prefix &#10;key-end value &#10;1355 45.0ETH &#10;prefix &#10;Shared nibble(S) &#10;next node &#10;prefix &#10;Node &#10;key-end value &#10;9365 1.1ETH &#10;Pre f s &#10;O - extension &#10;- Node, &#10;nibbles , &#10;of nibbles &#10;- Nod. , &#10;= 1 •t nibble &#10;prefix &#10;3D &#10;key •end value &#10;I.OOWEI &#10;prefix &#10;30 &#10;Nod. &#10;key •end value &#10;0.12ETH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05" y="967236"/>
            <a:ext cx="7361407" cy="519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 bwMode="auto">
          <a:xfrm>
            <a:off x="984557" y="6281954"/>
            <a:ext cx="7450090" cy="516964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Char char="•"/>
            </a:pPr>
            <a:r>
              <a:rPr lang="zh-TW" altLang="zh-CN" sz="1400"/>
              <a:t>以太坊用来记录各个账号的状态</a:t>
            </a:r>
            <a:r>
              <a:rPr lang="zh-CN" altLang="en-US" sz="1400"/>
              <a:t>的树，</a:t>
            </a:r>
            <a:r>
              <a:rPr lang="zh-TW" altLang="zh-CN" sz="1400"/>
              <a:t>树的键是账户地址，值是账户的详细信息</a:t>
            </a:r>
            <a:r>
              <a:rPr lang="zh-CN" altLang="en-US" sz="1400"/>
              <a:t>。</a:t>
            </a:r>
            <a:endParaRPr lang="en-US" altLang="zh-CN" sz="1400"/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Char char="•"/>
            </a:pPr>
            <a:r>
              <a:rPr lang="zh-CN" altLang="en-US" sz="1400"/>
              <a:t>以太坊采用</a:t>
            </a:r>
            <a:r>
              <a:rPr lang="en-US" altLang="zh-CN" sz="1400"/>
              <a:t>Modified Merkle Patricia Trie</a:t>
            </a:r>
            <a:r>
              <a:rPr lang="zh-CN" altLang="en-US" sz="1400"/>
              <a:t>，引入三种节点。这里假设地址长度是</a:t>
            </a:r>
            <a:r>
              <a:rPr lang="en-US" altLang="zh-CN" sz="1400"/>
              <a:t>7</a:t>
            </a:r>
            <a:r>
              <a:rPr lang="zh-CN" altLang="en-US" sz="1400"/>
              <a:t>位。</a:t>
            </a:r>
            <a:endParaRPr lang="en-US" altLang="zh-CN" sz="1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状态树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6365" y="1611902"/>
            <a:ext cx="3723215" cy="363419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</a:pPr>
            <a:r>
              <a:rPr lang="zh-CN" altLang="en-US" sz="2000"/>
              <a:t>实例：</a:t>
            </a:r>
            <a:r>
              <a:rPr lang="zh-CN" altLang="zh-CN" sz="2000"/>
              <a:t>以太坊中状态树的变换</a:t>
            </a:r>
            <a:endParaRPr lang="en-US" altLang="zh-CN" sz="2000"/>
          </a:p>
          <a:p>
            <a:pPr lvl="1">
              <a:lnSpc>
                <a:spcPct val="130000"/>
              </a:lnSpc>
            </a:pPr>
            <a:r>
              <a:rPr lang="zh-TW" altLang="zh-CN" sz="2000"/>
              <a:t>当前的区块的世界观中有状态为</a:t>
            </a:r>
            <a:r>
              <a:rPr lang="en-US" altLang="zh-CN" sz="2000"/>
              <a:t>A</a:t>
            </a:r>
            <a:r>
              <a:rPr lang="zh-TW" altLang="zh-CN" sz="2000"/>
              <a:t>、</a:t>
            </a:r>
            <a:r>
              <a:rPr lang="en-US" altLang="zh-CN" sz="2000"/>
              <a:t>B</a:t>
            </a:r>
            <a:r>
              <a:rPr lang="zh-TW" altLang="zh-CN" sz="2000"/>
              <a:t>和</a:t>
            </a:r>
            <a:r>
              <a:rPr lang="en-US" altLang="zh-CN" sz="2000"/>
              <a:t>C</a:t>
            </a:r>
            <a:r>
              <a:rPr lang="zh-TW" altLang="zh-CN" sz="2000"/>
              <a:t>三个账户</a:t>
            </a:r>
            <a:endParaRPr lang="en-US" altLang="zh-TW" sz="2000"/>
          </a:p>
          <a:p>
            <a:pPr lvl="1">
              <a:lnSpc>
                <a:spcPct val="130000"/>
              </a:lnSpc>
            </a:pPr>
            <a:r>
              <a:rPr lang="zh-TW" altLang="zh-CN" sz="2000"/>
              <a:t>经过交易</a:t>
            </a:r>
            <a:r>
              <a:rPr lang="en-US" altLang="zh-CN" sz="2000"/>
              <a:t>T</a:t>
            </a:r>
            <a:r>
              <a:rPr lang="zh-TW" altLang="zh-CN" sz="2000"/>
              <a:t>之后，账户</a:t>
            </a:r>
            <a:r>
              <a:rPr lang="en-US" altLang="zh-CN" sz="2000"/>
              <a:t>C</a:t>
            </a:r>
            <a:r>
              <a:rPr lang="zh-TW" altLang="zh-CN" sz="2000"/>
              <a:t>的状态变成了</a:t>
            </a:r>
            <a:r>
              <a:rPr lang="en-US" altLang="zh-CN" sz="2000"/>
              <a:t>C’</a:t>
            </a:r>
            <a:r>
              <a:rPr lang="zh-TW" altLang="zh-CN" sz="2000"/>
              <a:t>，</a:t>
            </a:r>
            <a:r>
              <a:rPr lang="zh-CN" altLang="en-US" sz="2000"/>
              <a:t>计算</a:t>
            </a:r>
            <a:r>
              <a:rPr lang="zh-TW" altLang="zh-CN" sz="2000"/>
              <a:t>下一个状态树的根</a:t>
            </a:r>
            <a:r>
              <a:rPr lang="en-US" altLang="zh-CN" sz="2000"/>
              <a:t>S’</a:t>
            </a:r>
          </a:p>
          <a:p>
            <a:pPr lvl="1">
              <a:lnSpc>
                <a:spcPct val="130000"/>
              </a:lnSpc>
            </a:pPr>
            <a:r>
              <a:rPr lang="zh-CN" altLang="en-US" sz="2000"/>
              <a:t>以太坊</a:t>
            </a:r>
            <a:r>
              <a:rPr lang="zh-TW" altLang="zh-CN" sz="2000"/>
              <a:t>将交易</a:t>
            </a:r>
            <a:r>
              <a:rPr lang="en-US" altLang="zh-CN" sz="2000"/>
              <a:t>T</a:t>
            </a:r>
            <a:r>
              <a:rPr lang="zh-TW" altLang="zh-CN" sz="2000"/>
              <a:t>和状态树根</a:t>
            </a:r>
            <a:r>
              <a:rPr lang="en-US" altLang="zh-CN" sz="2000"/>
              <a:t>S’</a:t>
            </a:r>
            <a:r>
              <a:rPr lang="zh-TW" altLang="zh-CN" sz="2000"/>
              <a:t>记录在下一个区块之中</a:t>
            </a:r>
            <a:r>
              <a:rPr lang="zh-CN" altLang="en-US" sz="1600"/>
              <a:t>：</a:t>
            </a:r>
            <a:endParaRPr lang="en-US" altLang="zh-CN" sz="1600"/>
          </a:p>
        </p:txBody>
      </p:sp>
      <p:sp>
        <p:nvSpPr>
          <p:cNvPr id="9" name="矩形 8"/>
          <p:cNvSpPr/>
          <p:nvPr/>
        </p:nvSpPr>
        <p:spPr bwMode="auto">
          <a:xfrm>
            <a:off x="1330056" y="5813555"/>
            <a:ext cx="6202777" cy="4018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00">
                <a:effectLst/>
                <a:ea typeface="微软雅黑" panose="020B0503020204020204" pitchFamily="34" charset="-122"/>
              </a:rPr>
              <a:t>局部更新：</a:t>
            </a:r>
            <a:r>
              <a:rPr lang="zh-CN" altLang="zh-CN" sz="1800">
                <a:effectLst/>
                <a:ea typeface="微软雅黑" panose="020B0503020204020204" pitchFamily="34" charset="-122"/>
              </a:rPr>
              <a:t>只是</a:t>
            </a:r>
            <a:r>
              <a:rPr lang="zh-CN" altLang="en-US" sz="1800">
                <a:effectLst/>
                <a:ea typeface="微软雅黑" panose="020B0503020204020204" pitchFamily="34" charset="-122"/>
              </a:rPr>
              <a:t>改变</a:t>
            </a:r>
            <a:r>
              <a:rPr lang="zh-CN" altLang="zh-CN" sz="1800">
                <a:effectLst/>
                <a:ea typeface="微软雅黑" panose="020B0503020204020204" pitchFamily="34" charset="-122"/>
              </a:rPr>
              <a:t>对应分支的状态</a:t>
            </a:r>
            <a:r>
              <a:rPr lang="zh-CN" altLang="en-US" sz="1800">
                <a:effectLst/>
                <a:ea typeface="微软雅黑" panose="020B0503020204020204" pitchFamily="34" charset="-122"/>
              </a:rPr>
              <a:t>。</a:t>
            </a: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53155" y="1655129"/>
            <a:ext cx="4361291" cy="3547741"/>
          </a:xfrm>
          <a:prstGeom prst="rect">
            <a:avLst/>
          </a:prstGeom>
          <a:noFill/>
        </p:spPr>
      </p:pic>
      <p:sp>
        <p:nvSpPr>
          <p:cNvPr id="12" name="文本框 11"/>
          <p:cNvSpPr txBox="1"/>
          <p:nvPr/>
        </p:nvSpPr>
        <p:spPr>
          <a:xfrm>
            <a:off x="5715639" y="5348099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200" dirty="0"/>
              <a:t>以太坊中状态树的变换</a:t>
            </a:r>
            <a:endParaRPr kumimoji="1" lang="zh-CN" altLang="en-US" sz="12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状态树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0930" y="1703070"/>
            <a:ext cx="8662140" cy="4057760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dirty="0"/>
              <a:t>当新区快形成时，区块链节点是生成一个新的状态树，而不是修改原来的状态树。其中大部分节点的内容是共享的。</a:t>
            </a:r>
            <a:endParaRPr lang="en-US" altLang="zh-CN" sz="2400" dirty="0"/>
          </a:p>
          <a:p>
            <a:pPr>
              <a:lnSpc>
                <a:spcPct val="140000"/>
              </a:lnSpc>
            </a:pPr>
            <a:endParaRPr lang="en-US" altLang="zh-CN" sz="2400" dirty="0"/>
          </a:p>
          <a:p>
            <a:pPr>
              <a:lnSpc>
                <a:spcPct val="140000"/>
              </a:lnSpc>
            </a:pPr>
            <a:r>
              <a:rPr lang="zh-CN" altLang="en-US" sz="2400" dirty="0"/>
              <a:t>目的是有利于解决分叉时，对状态的回滚。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en-US" sz="1800" dirty="0">
                <a:effectLst/>
                <a:ea typeface="微软雅黑" panose="020B0503020204020204" pitchFamily="34" charset="-122"/>
              </a:rPr>
              <a:t>与</a:t>
            </a:r>
            <a:r>
              <a:rPr lang="zh-CN" altLang="zh-CN" sz="1800" dirty="0">
                <a:effectLst/>
                <a:ea typeface="微软雅黑" panose="020B0503020204020204" pitchFamily="34" charset="-122"/>
              </a:rPr>
              <a:t>比特币不同，比特币简单的转账可以通过简单的反向推算</a:t>
            </a:r>
            <a:r>
              <a:rPr lang="zh-CN" altLang="en-US" sz="1800" dirty="0">
                <a:effectLst/>
                <a:ea typeface="微软雅黑" panose="020B0503020204020204" pitchFamily="34" charset="-122"/>
              </a:rPr>
              <a:t>。</a:t>
            </a:r>
            <a:endParaRPr lang="en-US" altLang="zh-CN" sz="1800" dirty="0">
              <a:effectLst/>
              <a:ea typeface="微软雅黑" panose="020B0503020204020204" pitchFamily="34" charset="-122"/>
            </a:endParaRPr>
          </a:p>
          <a:p>
            <a:pPr lvl="1">
              <a:lnSpc>
                <a:spcPct val="140000"/>
              </a:lnSpc>
            </a:pPr>
            <a:r>
              <a:rPr lang="zh-CN" altLang="en-US" sz="1800" dirty="0">
                <a:effectLst/>
                <a:ea typeface="微软雅黑" panose="020B0503020204020204" pitchFamily="34" charset="-122"/>
              </a:rPr>
              <a:t>而</a:t>
            </a:r>
            <a:r>
              <a:rPr lang="zh-CN" altLang="zh-CN" sz="1800" dirty="0">
                <a:effectLst/>
                <a:ea typeface="微软雅黑" panose="020B0503020204020204" pitchFamily="34" charset="-122"/>
              </a:rPr>
              <a:t>以太坊有智能合约，实现的功能很复杂，很难推算出之前的状态。所以为了回滚，必须保存之前的状态。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以太坊概述</a:t>
            </a:r>
            <a:endParaRPr lang="en-US" altLang="zh-CN"/>
          </a:p>
          <a:p>
            <a:r>
              <a:rPr kumimoji="1" lang="zh-CN" altLang="en-US"/>
              <a:t>以太坊的账户模型</a:t>
            </a:r>
            <a:endParaRPr kumimoji="1" lang="en-US" altLang="zh-CN"/>
          </a:p>
          <a:p>
            <a:r>
              <a:rPr kumimoji="1" lang="zh-CN" altLang="en-US"/>
              <a:t>以太坊的状态树</a:t>
            </a:r>
            <a:endParaRPr kumimoji="1" lang="en-US" altLang="zh-CN"/>
          </a:p>
          <a:p>
            <a:r>
              <a:rPr kumimoji="1" lang="zh-CN" altLang="en-US">
                <a:solidFill>
                  <a:srgbClr val="FF0000"/>
                </a:solidFill>
              </a:rPr>
              <a:t>以太坊的交易树、收据树、</a:t>
            </a:r>
            <a:r>
              <a:rPr kumimoji="1" lang="en-US" altLang="zh-CN">
                <a:solidFill>
                  <a:srgbClr val="FF0000"/>
                </a:solidFill>
              </a:rPr>
              <a:t>Bloom Filter</a:t>
            </a:r>
          </a:p>
          <a:p>
            <a:r>
              <a:rPr kumimoji="1" lang="zh-CN" altLang="en-US"/>
              <a:t>以太坊基本架构及原理</a:t>
            </a:r>
            <a:endParaRPr kumimoji="1" lang="en-US" altLang="zh-CN"/>
          </a:p>
          <a:p>
            <a:r>
              <a:rPr kumimoji="1" lang="zh-CN" altLang="en-US"/>
              <a:t>以太坊交易</a:t>
            </a:r>
            <a:endParaRPr kumimoji="1" lang="en-US" altLang="zh-CN"/>
          </a:p>
          <a:p>
            <a:r>
              <a:rPr kumimoji="1" lang="zh-CN" altLang="en-US"/>
              <a:t>以太坊共识机制</a:t>
            </a:r>
            <a:endParaRPr kumimoji="1" lang="en-US" altLang="zh-CN"/>
          </a:p>
          <a:p>
            <a:r>
              <a:rPr kumimoji="1" lang="zh-CN" altLang="en-US"/>
              <a:t>以太坊挖矿难度调整</a:t>
            </a:r>
            <a:endParaRPr kumimoji="1" lang="en-US" altLang="zh-CN"/>
          </a:p>
          <a:p>
            <a:r>
              <a:rPr kumimoji="1" lang="zh-CN" altLang="en-US"/>
              <a:t>以太坊区块结构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以太坊简介</a:t>
            </a:r>
            <a:endParaRPr lang="zh-CN" altLang="en-US" dirty="0"/>
          </a:p>
        </p:txBody>
      </p:sp>
      <p:sp>
        <p:nvSpPr>
          <p:cNvPr id="5" name="内容占位符 485"/>
          <p:cNvSpPr>
            <a:spLocks noGrp="1"/>
          </p:cNvSpPr>
          <p:nvPr>
            <p:ph idx="1"/>
          </p:nvPr>
        </p:nvSpPr>
        <p:spPr>
          <a:xfrm>
            <a:off x="520151" y="1291077"/>
            <a:ext cx="8326815" cy="5302578"/>
          </a:xfrm>
        </p:spPr>
        <p:txBody>
          <a:bodyPr anchor="t" anchorCtr="0"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/>
              <a:t>比特币和以太坊是两种最主要的加密货币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zh-CN" altLang="en-US" dirty="0"/>
              <a:t>比特币是区块链</a:t>
            </a:r>
            <a:r>
              <a:rPr lang="en-US" altLang="zh-CN" dirty="0"/>
              <a:t>1.0</a:t>
            </a:r>
            <a:r>
              <a:rPr lang="zh-CN" altLang="en-US" dirty="0"/>
              <a:t>，以太坊是区块链</a:t>
            </a:r>
            <a:r>
              <a:rPr lang="en-US" altLang="zh-CN" dirty="0"/>
              <a:t>2.0</a:t>
            </a:r>
          </a:p>
        </p:txBody>
      </p:sp>
      <p:pic>
        <p:nvPicPr>
          <p:cNvPr id="4" name="Picture 2" descr="太坊的价值在何处?_麒麟财经-带你探索区块链未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2917005"/>
            <a:ext cx="6096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收据 </a:t>
            </a:r>
            <a:r>
              <a:rPr kumimoji="1" lang="en-US" altLang="zh-CN" dirty="0"/>
              <a:t>(Transaction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Receipts)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451856"/>
            <a:ext cx="8377564" cy="472034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定义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TW" altLang="zh-CN" dirty="0"/>
              <a:t>收据是对应交易的数据结构，代表了</a:t>
            </a:r>
            <a:r>
              <a:rPr lang="zh-TW" altLang="zh-CN" dirty="0">
                <a:solidFill>
                  <a:srgbClr val="C00000"/>
                </a:solidFill>
              </a:rPr>
              <a:t>交易执行</a:t>
            </a:r>
            <a:r>
              <a:rPr lang="zh-TW" altLang="zh-CN" dirty="0"/>
              <a:t>的一些</a:t>
            </a:r>
            <a:r>
              <a:rPr lang="zh-CN" altLang="en-US" dirty="0"/>
              <a:t> </a:t>
            </a:r>
            <a:r>
              <a:rPr lang="zh-TW" altLang="zh-CN" dirty="0">
                <a:solidFill>
                  <a:schemeClr val="accent6"/>
                </a:solidFill>
              </a:rPr>
              <a:t>中间状态的写入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zh-TW" altLang="zh-CN" dirty="0"/>
              <a:t>和</a:t>
            </a:r>
            <a:r>
              <a:rPr lang="zh-CN" altLang="en-US" dirty="0"/>
              <a:t> </a:t>
            </a:r>
            <a:r>
              <a:rPr lang="zh-TW" altLang="zh-CN" dirty="0">
                <a:solidFill>
                  <a:schemeClr val="accent6"/>
                </a:solidFill>
              </a:rPr>
              <a:t>交易的执行结果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zh-TW" altLang="zh-CN" dirty="0"/>
              <a:t>等信息</a:t>
            </a:r>
            <a:endParaRPr lang="en-US" altLang="zh-TW" dirty="0"/>
          </a:p>
          <a:p>
            <a:pPr lvl="1">
              <a:lnSpc>
                <a:spcPct val="130000"/>
              </a:lnSpc>
            </a:pPr>
            <a:endParaRPr lang="en-US" altLang="zh-CN" sz="2000" dirty="0"/>
          </a:p>
          <a:p>
            <a:pPr>
              <a:lnSpc>
                <a:spcPct val="130000"/>
              </a:lnSpc>
            </a:pPr>
            <a:r>
              <a:rPr lang="zh-CN" altLang="en-US" dirty="0"/>
              <a:t>内容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TW" altLang="zh-CN" dirty="0"/>
              <a:t>以太坊的智能合约向虚拟机输出</a:t>
            </a:r>
            <a:r>
              <a:rPr lang="zh-CN" altLang="en-US" dirty="0"/>
              <a:t>的</a:t>
            </a:r>
            <a:r>
              <a:rPr lang="zh-TW" altLang="zh-CN" dirty="0"/>
              <a:t>一些</a:t>
            </a:r>
            <a:r>
              <a:rPr lang="zh-TW" altLang="zh-CN" dirty="0">
                <a:solidFill>
                  <a:schemeClr val="accent6"/>
                </a:solidFill>
              </a:rPr>
              <a:t>执行日志</a:t>
            </a:r>
            <a:endParaRPr lang="en-US" altLang="zh-TW" dirty="0">
              <a:solidFill>
                <a:schemeClr val="accent6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TW" altLang="zh-CN" dirty="0"/>
              <a:t>智能合约运行的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6"/>
                </a:solidFill>
              </a:rPr>
              <a:t>Gas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zh-TW" altLang="zh-CN" dirty="0">
                <a:solidFill>
                  <a:schemeClr val="accent6"/>
                </a:solidFill>
              </a:rPr>
              <a:t>信息</a:t>
            </a:r>
            <a:r>
              <a:rPr lang="zh-CN" altLang="en-US" dirty="0"/>
              <a:t>。</a:t>
            </a:r>
            <a:endParaRPr lang="en-US" altLang="zh-TW" dirty="0"/>
          </a:p>
          <a:p>
            <a:pPr lvl="1">
              <a:lnSpc>
                <a:spcPct val="130000"/>
              </a:lnSpc>
            </a:pPr>
            <a:r>
              <a:rPr lang="zh-TW" altLang="zh-CN" dirty="0"/>
              <a:t>单个交易执行完毕后以太坊的</a:t>
            </a:r>
            <a:r>
              <a:rPr lang="zh-TW" altLang="zh-CN" dirty="0">
                <a:solidFill>
                  <a:schemeClr val="accent6"/>
                </a:solidFill>
              </a:rPr>
              <a:t>状态根</a:t>
            </a:r>
            <a:endParaRPr lang="en-US" altLang="zh-TW" dirty="0">
              <a:solidFill>
                <a:schemeClr val="accent6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TW" altLang="zh-CN" dirty="0"/>
              <a:t>交易创建智能合约的时候，如果执行成功会把</a:t>
            </a:r>
            <a:r>
              <a:rPr lang="zh-TW" altLang="zh-CN" dirty="0">
                <a:solidFill>
                  <a:schemeClr val="accent6"/>
                </a:solidFill>
              </a:rPr>
              <a:t>新建合约的地址</a:t>
            </a:r>
            <a:r>
              <a:rPr lang="zh-TW" altLang="zh-CN" dirty="0"/>
              <a:t>写到收据之中</a:t>
            </a:r>
            <a:endParaRPr lang="en-US" altLang="zh-TW" sz="20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收据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188497"/>
            <a:ext cx="8377564" cy="4481006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Receipt</a:t>
            </a:r>
            <a:r>
              <a:rPr lang="zh-CN" altLang="en-US" dirty="0"/>
              <a:t> 数据结构</a:t>
            </a:r>
            <a:endParaRPr lang="en-US" altLang="zh-TW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42" y="2045092"/>
            <a:ext cx="8019011" cy="374610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交易树和收据树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2418" y="1326440"/>
            <a:ext cx="8377564" cy="488647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30000"/>
              </a:lnSpc>
            </a:pPr>
            <a:r>
              <a:rPr lang="zh-CN" altLang="en-US" sz="3100" dirty="0"/>
              <a:t>交易树和收据树</a:t>
            </a:r>
            <a:endParaRPr lang="en-US" altLang="zh-CN" sz="3100" dirty="0"/>
          </a:p>
          <a:p>
            <a:pPr lvl="1">
              <a:lnSpc>
                <a:spcPct val="130000"/>
              </a:lnSpc>
            </a:pPr>
            <a:r>
              <a:rPr lang="zh-TW" altLang="zh-CN" dirty="0"/>
              <a:t>与比特币中的</a:t>
            </a:r>
            <a:r>
              <a:rPr lang="zh-CN" altLang="en-US" dirty="0"/>
              <a:t> </a:t>
            </a:r>
            <a:r>
              <a:rPr lang="zh-TW" altLang="zh-CN" dirty="0"/>
              <a:t>Merkle Tree</a:t>
            </a:r>
            <a:r>
              <a:rPr lang="zh-CN" altLang="en-US" dirty="0"/>
              <a:t> </a:t>
            </a:r>
            <a:r>
              <a:rPr lang="zh-TW" altLang="zh-CN" dirty="0"/>
              <a:t>类似的，对于</a:t>
            </a:r>
            <a:r>
              <a:rPr lang="zh-CN" altLang="en-US" dirty="0"/>
              <a:t>以太坊</a:t>
            </a:r>
            <a:r>
              <a:rPr lang="zh-TW" altLang="zh-CN" dirty="0"/>
              <a:t>区块中的所有</a:t>
            </a:r>
            <a:r>
              <a:rPr lang="zh-CN" altLang="en-US" dirty="0"/>
              <a:t> </a:t>
            </a:r>
            <a:r>
              <a:rPr lang="zh-TW" altLang="zh-CN" dirty="0">
                <a:solidFill>
                  <a:schemeClr val="accent6"/>
                </a:solidFill>
              </a:rPr>
              <a:t>交易</a:t>
            </a:r>
            <a:r>
              <a:rPr lang="zh-CN" altLang="en-US" dirty="0"/>
              <a:t> </a:t>
            </a:r>
            <a:r>
              <a:rPr lang="zh-TW" altLang="zh-CN" dirty="0"/>
              <a:t>和</a:t>
            </a:r>
            <a:r>
              <a:rPr lang="zh-CN" altLang="en-US" dirty="0"/>
              <a:t> </a:t>
            </a:r>
            <a:r>
              <a:rPr lang="zh-TW" altLang="zh-CN" dirty="0">
                <a:solidFill>
                  <a:schemeClr val="accent6"/>
                </a:solidFill>
              </a:rPr>
              <a:t>交易的收据</a:t>
            </a:r>
            <a:r>
              <a:rPr lang="zh-TW" altLang="zh-CN" dirty="0"/>
              <a:t>，都可以使用</a:t>
            </a:r>
            <a:r>
              <a:rPr lang="zh-CN" altLang="en-US" dirty="0"/>
              <a:t> </a:t>
            </a:r>
            <a:r>
              <a:rPr lang="zh-TW" altLang="zh-CN" dirty="0"/>
              <a:t>MPT</a:t>
            </a:r>
            <a:r>
              <a:rPr lang="zh-CN" altLang="en-US" dirty="0"/>
              <a:t> </a:t>
            </a:r>
            <a:r>
              <a:rPr lang="zh-TW" altLang="zh-CN" dirty="0"/>
              <a:t>进行组织和证明</a:t>
            </a:r>
            <a:endParaRPr lang="en-US" altLang="zh-TW" dirty="0"/>
          </a:p>
          <a:p>
            <a:pPr lvl="1">
              <a:lnSpc>
                <a:spcPct val="130000"/>
              </a:lnSpc>
            </a:pPr>
            <a:r>
              <a:rPr lang="zh-TW" altLang="zh-CN" dirty="0"/>
              <a:t>MPT</a:t>
            </a:r>
            <a:r>
              <a:rPr lang="zh-CN" altLang="en-US" dirty="0"/>
              <a:t> </a:t>
            </a:r>
            <a:r>
              <a:rPr lang="zh-TW" altLang="zh-CN" dirty="0"/>
              <a:t>的构建不再是通过账户地址来进行，而是通过交易或者收据在区块中的序号来构建</a:t>
            </a:r>
            <a:r>
              <a:rPr lang="zh-CN" altLang="en-US" dirty="0"/>
              <a:t> </a:t>
            </a:r>
            <a:r>
              <a:rPr lang="zh-TW" altLang="zh-CN" dirty="0"/>
              <a:t>MPT</a:t>
            </a:r>
            <a:endParaRPr lang="en-US" altLang="zh-TW" dirty="0"/>
          </a:p>
          <a:p>
            <a:pPr lvl="1">
              <a:lnSpc>
                <a:spcPct val="140000"/>
              </a:lnSpc>
            </a:pPr>
            <a:r>
              <a:rPr lang="zh-CN" altLang="en-US" dirty="0">
                <a:solidFill>
                  <a:srgbClr val="0432FF"/>
                </a:solidFill>
              </a:rPr>
              <a:t>收据树和交易的信息一一对应</a:t>
            </a:r>
            <a:r>
              <a:rPr lang="zh-CN" altLang="en-US" dirty="0"/>
              <a:t>。主要是考虑到智能合约的执行比较复杂，</a:t>
            </a:r>
            <a:r>
              <a:rPr lang="zh-CN" altLang="en-US" dirty="0">
                <a:solidFill>
                  <a:srgbClr val="C00000"/>
                </a:solidFill>
              </a:rPr>
              <a:t>收据树可以有利于快速查询，证明交易结果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zh-CN" altLang="en-US" dirty="0"/>
              <a:t>为什么使用 </a:t>
            </a:r>
            <a:r>
              <a:rPr lang="en-US" altLang="zh-CN" dirty="0"/>
              <a:t>MPT</a:t>
            </a:r>
            <a:r>
              <a:rPr lang="zh-CN" altLang="en-US" dirty="0"/>
              <a:t>，而不是普通的 </a:t>
            </a:r>
            <a:r>
              <a:rPr lang="en-US" altLang="zh-CN" dirty="0" err="1"/>
              <a:t>Merkle</a:t>
            </a:r>
            <a:r>
              <a:rPr lang="en-US" altLang="zh-CN" dirty="0"/>
              <a:t> Tree?</a:t>
            </a:r>
          </a:p>
          <a:p>
            <a:pPr lvl="1">
              <a:lnSpc>
                <a:spcPct val="140000"/>
              </a:lnSpc>
            </a:pPr>
            <a:r>
              <a:rPr lang="zh-CN" altLang="en-US" dirty="0">
                <a:solidFill>
                  <a:srgbClr val="0432FF"/>
                </a:solidFill>
              </a:rPr>
              <a:t>代码</a:t>
            </a:r>
            <a:r>
              <a:rPr lang="zh-CN" altLang="en-US" dirty="0"/>
              <a:t>复用：以太坊都用 </a:t>
            </a:r>
            <a:r>
              <a:rPr lang="en-US" altLang="zh-CN" dirty="0"/>
              <a:t>MPT</a:t>
            </a:r>
            <a:r>
              <a:rPr lang="zh-CN" altLang="en-US" dirty="0"/>
              <a:t>， 代码统一，利于管理</a:t>
            </a:r>
            <a:endParaRPr lang="en-US" altLang="zh-CN" dirty="0"/>
          </a:p>
          <a:p>
            <a:pPr lvl="1">
              <a:lnSpc>
                <a:spcPct val="140000"/>
              </a:lnSpc>
            </a:pPr>
            <a:r>
              <a:rPr lang="zh-CN" altLang="en-US" dirty="0"/>
              <a:t>查找效率高。</a:t>
            </a:r>
            <a:endParaRPr lang="en-US" altLang="zh-CN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Bloom Filter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6"/>
            <a:ext cx="8377564" cy="426487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30000"/>
              </a:lnSpc>
            </a:pPr>
            <a:r>
              <a:rPr lang="en-US" altLang="zh-CN" sz="2900" dirty="0"/>
              <a:t>Bloom Filter</a:t>
            </a:r>
            <a:r>
              <a:rPr lang="zh-CN" altLang="en-US" sz="2900" dirty="0"/>
              <a:t>用途</a:t>
            </a:r>
            <a:endParaRPr lang="en-US" altLang="zh-CN" sz="2900" dirty="0"/>
          </a:p>
          <a:p>
            <a:pPr lvl="1">
              <a:lnSpc>
                <a:spcPct val="130000"/>
              </a:lnSpc>
            </a:pPr>
            <a:r>
              <a:rPr lang="zh-TW" altLang="zh-CN" dirty="0"/>
              <a:t>以太坊中通过布隆过滤器对收据的日志进行索引</a:t>
            </a:r>
            <a:r>
              <a:rPr lang="zh-CN" altLang="en-US" dirty="0"/>
              <a:t>。比如：</a:t>
            </a:r>
            <a:endParaRPr lang="en-US" altLang="zh-CN" dirty="0"/>
          </a:p>
          <a:p>
            <a:pPr lvl="2">
              <a:lnSpc>
                <a:spcPct val="130000"/>
              </a:lnSpc>
            </a:pPr>
            <a:r>
              <a:rPr lang="zh-CN" altLang="en-US" dirty="0"/>
              <a:t> 找到过去十天和某个智能合约有关的交易</a:t>
            </a:r>
            <a:endParaRPr lang="en-US" altLang="zh-CN" dirty="0"/>
          </a:p>
          <a:p>
            <a:pPr lvl="2">
              <a:lnSpc>
                <a:spcPct val="130000"/>
              </a:lnSpc>
            </a:pPr>
            <a:r>
              <a:rPr lang="zh-CN" altLang="en-US" dirty="0"/>
              <a:t> 找到过去十天当中符合某种类型的所有事件（众筹事件 </a:t>
            </a:r>
            <a:r>
              <a:rPr lang="en-US" altLang="zh-CN" dirty="0"/>
              <a:t>or </a:t>
            </a:r>
            <a:r>
              <a:rPr lang="zh-CN" altLang="en-US" dirty="0"/>
              <a:t>发行新币的事件）。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/>
              <a:t>优点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TW" altLang="zh-CN" dirty="0"/>
              <a:t>布隆过滤器可以用于</a:t>
            </a:r>
            <a:r>
              <a:rPr lang="zh-TW" altLang="zh-CN" dirty="0">
                <a:solidFill>
                  <a:srgbClr val="0432FF"/>
                </a:solidFill>
              </a:rPr>
              <a:t>检索一个值是否在一个集合中</a:t>
            </a:r>
            <a:r>
              <a:rPr lang="zh-TW" altLang="zh-CN" dirty="0"/>
              <a:t>。在容忍一定的误识别率的条件下，它有着远超过一般算法的空间效率和时间效率。</a:t>
            </a:r>
            <a:r>
              <a:rPr lang="zh-CN" altLang="zh-CN" dirty="0"/>
              <a:t> 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dirty="0"/>
              <a:t>原理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TW" altLang="zh-CN" dirty="0"/>
              <a:t>通过</a:t>
            </a:r>
            <a:r>
              <a:rPr lang="zh-TW" altLang="zh-CN" dirty="0">
                <a:solidFill>
                  <a:srgbClr val="EE1B40"/>
                </a:solidFill>
              </a:rPr>
              <a:t>多个哈希函数</a:t>
            </a:r>
            <a:r>
              <a:rPr lang="zh-TW" altLang="zh-CN" dirty="0"/>
              <a:t>将键值映射到</a:t>
            </a:r>
            <a:r>
              <a:rPr lang="zh-TW" altLang="zh-CN" dirty="0">
                <a:solidFill>
                  <a:srgbClr val="0432FF"/>
                </a:solidFill>
              </a:rPr>
              <a:t>位图</a:t>
            </a:r>
            <a:r>
              <a:rPr lang="zh-TW" altLang="zh-CN" dirty="0"/>
              <a:t>之中，并在位图中合并集合中所有键值的映射结果。对于一个键值，如果经过同样的哈希函数映射之后，出现了在位图中没有出现的标记位，那么这个键值必定不存在于集合之中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Bloom Filter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2418" y="1160564"/>
            <a:ext cx="8377564" cy="4264875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800" dirty="0"/>
              <a:t>实例：</a:t>
            </a:r>
            <a:r>
              <a:rPr lang="zh-TW" altLang="zh-CN" sz="1800" dirty="0"/>
              <a:t>在进行哈希方式</a:t>
            </a:r>
            <a:r>
              <a:rPr lang="en-US" altLang="zh-CN" sz="1800" dirty="0"/>
              <a:t>B</a:t>
            </a:r>
            <a:r>
              <a:rPr lang="zh-TW" altLang="zh-CN" sz="1800" dirty="0"/>
              <a:t>之后</a:t>
            </a:r>
            <a:r>
              <a:rPr lang="zh-CN" altLang="en-US" sz="1800" dirty="0"/>
              <a:t>，若</a:t>
            </a:r>
            <a:r>
              <a:rPr lang="zh-TW" altLang="zh-CN" sz="1800" dirty="0"/>
              <a:t>日志地址</a:t>
            </a:r>
            <a:r>
              <a:rPr lang="en-US" altLang="zh-CN" sz="1800" dirty="0"/>
              <a:t>Y</a:t>
            </a:r>
            <a:r>
              <a:rPr lang="zh-TW" altLang="zh-CN" sz="1800" dirty="0"/>
              <a:t>的哈希出现了新的标记位，那么日志地址</a:t>
            </a:r>
            <a:r>
              <a:rPr lang="en-US" altLang="zh-CN" sz="1800" dirty="0"/>
              <a:t>Y</a:t>
            </a:r>
            <a:r>
              <a:rPr lang="zh-TW" altLang="zh-CN" sz="1800" dirty="0"/>
              <a:t>必然不存在于原有四个日志地址之中</a:t>
            </a:r>
            <a:endParaRPr lang="en-US" altLang="zh-TW" sz="1800" dirty="0"/>
          </a:p>
          <a:p>
            <a:pPr>
              <a:lnSpc>
                <a:spcPct val="130000"/>
              </a:lnSpc>
            </a:pPr>
            <a:r>
              <a:rPr lang="zh-CN" altLang="en-US" sz="1800" dirty="0">
                <a:ea typeface="微软雅黑" panose="020B0503020204020204" pitchFamily="34" charset="-122"/>
              </a:rPr>
              <a:t>性质：</a:t>
            </a:r>
            <a:r>
              <a:rPr lang="zh-CN" altLang="zh-CN" sz="1800" dirty="0">
                <a:ea typeface="微软雅黑" panose="020B0503020204020204" pitchFamily="34" charset="-122"/>
              </a:rPr>
              <a:t>可以保证某个元素一定</a:t>
            </a:r>
            <a:r>
              <a:rPr lang="zh-CN" altLang="zh-CN" sz="1800" dirty="0">
                <a:solidFill>
                  <a:srgbClr val="C00000"/>
                </a:solidFill>
                <a:ea typeface="微软雅黑" panose="020B0503020204020204" pitchFamily="34" charset="-122"/>
              </a:rPr>
              <a:t>不在</a:t>
            </a:r>
            <a:r>
              <a:rPr lang="zh-CN" altLang="zh-CN" sz="1800" dirty="0">
                <a:ea typeface="微软雅黑" panose="020B0503020204020204" pitchFamily="34" charset="-122"/>
              </a:rPr>
              <a:t>集合里，但</a:t>
            </a:r>
            <a:r>
              <a:rPr lang="zh-CN" altLang="zh-CN" sz="1800" dirty="0">
                <a:solidFill>
                  <a:schemeClr val="accent2"/>
                </a:solidFill>
                <a:ea typeface="微软雅黑" panose="020B0503020204020204" pitchFamily="34" charset="-122"/>
              </a:rPr>
              <a:t>不能保证</a:t>
            </a:r>
            <a:r>
              <a:rPr lang="zh-CN" altLang="zh-CN" sz="1800" dirty="0">
                <a:ea typeface="微软雅黑" panose="020B0503020204020204" pitchFamily="34" charset="-122"/>
              </a:rPr>
              <a:t>元素</a:t>
            </a:r>
            <a:r>
              <a:rPr lang="zh-CN" altLang="zh-CN" sz="1800" dirty="0">
                <a:solidFill>
                  <a:srgbClr val="C00000"/>
                </a:solidFill>
                <a:ea typeface="微软雅黑" panose="020B0503020204020204" pitchFamily="34" charset="-122"/>
              </a:rPr>
              <a:t>一定在集合中</a:t>
            </a:r>
            <a:r>
              <a:rPr lang="zh-CN" altLang="zh-CN" sz="1800" dirty="0">
                <a:ea typeface="微软雅黑" panose="020B0503020204020204" pitchFamily="34" charset="-122"/>
              </a:rPr>
              <a:t>。即</a:t>
            </a:r>
            <a:r>
              <a:rPr lang="zh-CN" altLang="zh-CN" sz="1800" dirty="0">
                <a:solidFill>
                  <a:srgbClr val="FF0000"/>
                </a:solidFill>
                <a:ea typeface="微软雅黑" panose="020B0503020204020204" pitchFamily="34" charset="-122"/>
              </a:rPr>
              <a:t>会误报，不会漏报</a:t>
            </a:r>
            <a:r>
              <a:rPr lang="zh-CN" altLang="zh-CN" sz="1800" dirty="0">
                <a:ea typeface="微软雅黑" panose="020B0503020204020204" pitchFamily="34" charset="-122"/>
              </a:rPr>
              <a:t>。</a:t>
            </a:r>
            <a:endParaRPr lang="en-US" altLang="zh-CN" sz="1800" dirty="0"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800" dirty="0">
                <a:ea typeface="微软雅黑" panose="020B0503020204020204" pitchFamily="34" charset="-122"/>
              </a:rPr>
              <a:t>好处：</a:t>
            </a:r>
            <a:r>
              <a:rPr lang="zh-CN" altLang="zh-CN" sz="1800" dirty="0">
                <a:ea typeface="微软雅黑" panose="020B0503020204020204" pitchFamily="34" charset="-122"/>
              </a:rPr>
              <a:t>可以快速</a:t>
            </a:r>
            <a:r>
              <a:rPr lang="zh-CN" altLang="zh-CN" sz="1800" dirty="0">
                <a:effectLst/>
                <a:ea typeface="微软雅黑" panose="020B0503020204020204" pitchFamily="34" charset="-122"/>
              </a:rPr>
              <a:t>过滤，迅速定位，</a:t>
            </a:r>
            <a:r>
              <a:rPr lang="en-US" altLang="zh-CN" sz="1800" dirty="0">
                <a:effectLst/>
                <a:ea typeface="微软雅黑" panose="020B0503020204020204" pitchFamily="34" charset="-122"/>
              </a:rPr>
              <a:t> </a:t>
            </a:r>
            <a:r>
              <a:rPr lang="zh-CN" altLang="zh-CN" sz="1800" dirty="0">
                <a:effectLst/>
                <a:ea typeface="微软雅黑" panose="020B0503020204020204" pitchFamily="34" charset="-122"/>
              </a:rPr>
              <a:t>再从对应区块中相求全节点发布进一步的信息</a:t>
            </a:r>
            <a:r>
              <a:rPr lang="zh-CN" altLang="en-US" sz="1800" dirty="0">
                <a:effectLst/>
                <a:ea typeface="微软雅黑" panose="020B0503020204020204" pitchFamily="34" charset="-122"/>
              </a:rPr>
              <a:t>。</a:t>
            </a:r>
            <a:endParaRPr lang="en-US" altLang="zh-CN" sz="2400" dirty="0"/>
          </a:p>
          <a:p>
            <a:pPr>
              <a:lnSpc>
                <a:spcPct val="130000"/>
              </a:lnSpc>
            </a:pPr>
            <a:endParaRPr lang="en-US" altLang="zh-CN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03082" y="3293001"/>
            <a:ext cx="5537835" cy="29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3864114" y="6028510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200" dirty="0"/>
              <a:t>日志的布隆过滤器</a:t>
            </a:r>
            <a:endParaRPr kumimoji="1" lang="zh-CN" altLang="en-US" sz="12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以太坊概述</a:t>
            </a:r>
            <a:endParaRPr lang="en-US" altLang="zh-CN"/>
          </a:p>
          <a:p>
            <a:r>
              <a:rPr kumimoji="1" lang="zh-CN" altLang="en-US"/>
              <a:t>以太坊的账户模型</a:t>
            </a:r>
            <a:endParaRPr kumimoji="1" lang="en-US" altLang="zh-CN"/>
          </a:p>
          <a:p>
            <a:r>
              <a:rPr kumimoji="1" lang="zh-CN" altLang="en-US"/>
              <a:t>以太坊的状态树</a:t>
            </a:r>
            <a:endParaRPr kumimoji="1" lang="en-US" altLang="zh-CN"/>
          </a:p>
          <a:p>
            <a:r>
              <a:rPr kumimoji="1" lang="zh-CN" altLang="en-US"/>
              <a:t>以太坊的交易树、收据树、</a:t>
            </a:r>
            <a:r>
              <a:rPr kumimoji="1" lang="en-US" altLang="zh-CN"/>
              <a:t>Bloom Filter</a:t>
            </a:r>
          </a:p>
          <a:p>
            <a:r>
              <a:rPr kumimoji="1" lang="zh-CN" altLang="en-US">
                <a:solidFill>
                  <a:srgbClr val="FF0000"/>
                </a:solidFill>
              </a:rPr>
              <a:t>以太坊基本架构及原理</a:t>
            </a:r>
            <a:endParaRPr kumimoji="1" lang="en-US" altLang="zh-CN">
              <a:solidFill>
                <a:srgbClr val="FF0000"/>
              </a:solidFill>
            </a:endParaRPr>
          </a:p>
          <a:p>
            <a:r>
              <a:rPr kumimoji="1" lang="zh-CN" altLang="en-US"/>
              <a:t>以太坊交易</a:t>
            </a:r>
            <a:endParaRPr kumimoji="1" lang="en-US" altLang="zh-CN"/>
          </a:p>
          <a:p>
            <a:r>
              <a:rPr kumimoji="1" lang="zh-CN" altLang="en-US"/>
              <a:t>以太坊共识机制</a:t>
            </a:r>
            <a:endParaRPr kumimoji="1" lang="en-US" altLang="zh-CN"/>
          </a:p>
          <a:p>
            <a:r>
              <a:rPr kumimoji="1" lang="zh-CN" altLang="en-US"/>
              <a:t>以太坊挖矿难度调整</a:t>
            </a:r>
            <a:endParaRPr kumimoji="1" lang="en-US" altLang="zh-CN"/>
          </a:p>
          <a:p>
            <a:r>
              <a:rPr kumimoji="1" lang="zh-CN" altLang="en-US"/>
              <a:t>以太坊区块结构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状态模型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6"/>
            <a:ext cx="8377564" cy="4375711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/>
              <a:t>背景</a:t>
            </a:r>
            <a:endParaRPr lang="en-US" altLang="zh-CN"/>
          </a:p>
          <a:p>
            <a:pPr lvl="1">
              <a:lnSpc>
                <a:spcPct val="140000"/>
              </a:lnSpc>
            </a:pPr>
            <a:r>
              <a:rPr lang="zh-TW" altLang="zh-CN"/>
              <a:t>在账户模型中，用户的余额通过地址上的账户数据来表示，具体为账户数据结构中的一个余额的数值</a:t>
            </a:r>
            <a:endParaRPr lang="en-US" altLang="zh-TW"/>
          </a:p>
          <a:p>
            <a:pPr lvl="1">
              <a:lnSpc>
                <a:spcPct val="140000"/>
              </a:lnSpc>
            </a:pPr>
            <a:r>
              <a:rPr lang="zh-TW" altLang="zh-CN"/>
              <a:t>在转账交易的过程中，通过转账预先定义好的语义，在发起者的账户中减去交易中定义好的转账金额，在接受者的账户中增加相应的金额</a:t>
            </a:r>
            <a:endParaRPr lang="en-US" altLang="zh-TW"/>
          </a:p>
          <a:p>
            <a:pPr lvl="1">
              <a:lnSpc>
                <a:spcPct val="140000"/>
              </a:lnSpc>
            </a:pPr>
            <a:r>
              <a:rPr lang="zh-TW" altLang="zh-CN"/>
              <a:t>可以把账户的余额泛化成一种</a:t>
            </a:r>
            <a:r>
              <a:rPr lang="zh-TW" altLang="zh-CN">
                <a:solidFill>
                  <a:srgbClr val="C00000"/>
                </a:solidFill>
              </a:rPr>
              <a:t>账户的状态</a:t>
            </a:r>
            <a:r>
              <a:rPr lang="zh-TW" altLang="zh-CN"/>
              <a:t>，而把转账交易当作是</a:t>
            </a:r>
            <a:r>
              <a:rPr lang="zh-TW" altLang="zh-CN">
                <a:solidFill>
                  <a:srgbClr val="C00000"/>
                </a:solidFill>
              </a:rPr>
              <a:t>改变状态的一个方法</a:t>
            </a:r>
            <a:endParaRPr lang="en-US" altLang="zh-TW">
              <a:solidFill>
                <a:srgbClr val="C00000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/>
              <a:t>状态转移：交易驱动的状态机</a:t>
            </a:r>
            <a:endParaRPr lang="en-US" altLang="zh-CN"/>
          </a:p>
          <a:p>
            <a:pPr lvl="2">
              <a:lnSpc>
                <a:spcPct val="140000"/>
              </a:lnSpc>
            </a:pPr>
            <a:r>
              <a:rPr lang="zh-TW" altLang="zh-CN"/>
              <a:t>在区块N执行前状态为S，经过区块N的交易进行状态转换后，转换为状态S'，再经过区块N+1的转换后，转换为状态S''</a:t>
            </a:r>
            <a:endParaRPr lang="en-US" altLang="zh-CN">
              <a:solidFill>
                <a:srgbClr val="C00000"/>
              </a:solidFill>
            </a:endParaRPr>
          </a:p>
          <a:p>
            <a:pPr>
              <a:lnSpc>
                <a:spcPct val="140000"/>
              </a:lnSpc>
            </a:pPr>
            <a:endParaRPr lang="en-US" altLang="zh-TW">
              <a:solidFill>
                <a:srgbClr val="C00000"/>
              </a:solidFill>
            </a:endParaRPr>
          </a:p>
          <a:p>
            <a:pPr>
              <a:lnSpc>
                <a:spcPct val="140000"/>
              </a:lnSpc>
            </a:pPr>
            <a:endParaRPr lang="en-US" altLang="zh-TW">
              <a:solidFill>
                <a:srgbClr val="C00000"/>
              </a:solidFill>
            </a:endParaRPr>
          </a:p>
          <a:p>
            <a:pPr lvl="1">
              <a:lnSpc>
                <a:spcPct val="140000"/>
              </a:lnSpc>
            </a:pPr>
            <a:endParaRPr lang="en-US" altLang="zh-C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状态转移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634194"/>
          </a:xfrm>
        </p:spPr>
        <p:txBody>
          <a:bodyPr>
            <a:norm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2400"/>
              <a:t>以太坊状态转移：</a:t>
            </a:r>
          </a:p>
          <a:p>
            <a:pPr lvl="1">
              <a:lnSpc>
                <a:spcPct val="130000"/>
              </a:lnSpc>
            </a:pPr>
            <a:r>
              <a:rPr lang="zh-CN" altLang="en-US" sz="1800"/>
              <a:t>智能合约：作用于该状态机转换的代码</a:t>
            </a:r>
          </a:p>
          <a:p>
            <a:pPr lvl="1">
              <a:lnSpc>
                <a:spcPct val="130000"/>
              </a:lnSpc>
            </a:pPr>
            <a:r>
              <a:rPr lang="zh-CN" altLang="en-US" sz="1800"/>
              <a:t>以太坊虚拟机（</a:t>
            </a:r>
            <a:r>
              <a:rPr lang="en-US" altLang="zh-CN" sz="1800"/>
              <a:t>Ethereum Virtual Machine</a:t>
            </a:r>
            <a:r>
              <a:rPr lang="zh-CN" altLang="en-US" sz="1800"/>
              <a:t>，简称</a:t>
            </a:r>
            <a:r>
              <a:rPr lang="en-US" altLang="zh-CN" sz="1800"/>
              <a:t>EVM</a:t>
            </a:r>
            <a:r>
              <a:rPr lang="zh-CN" altLang="en-US" sz="1800"/>
              <a:t>）：执行状态转换代码的虚拟机</a:t>
            </a:r>
          </a:p>
        </p:txBody>
      </p:sp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55488" y="3531844"/>
            <a:ext cx="5088512" cy="238961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圆角矩形 4"/>
          <p:cNvSpPr/>
          <p:nvPr/>
        </p:nvSpPr>
        <p:spPr>
          <a:xfrm>
            <a:off x="90370" y="4778659"/>
            <a:ext cx="3366052" cy="1510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ysClr val="windowText" lastClr="000000"/>
                </a:solidFill>
              </a:rPr>
              <a:t>账户</a:t>
            </a:r>
            <a:endParaRPr kumimoji="1" lang="en-US" altLang="zh-CN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ysClr val="windowText" lastClr="000000"/>
                </a:solidFill>
              </a:rPr>
              <a:t>余额</a:t>
            </a:r>
            <a:endParaRPr kumimoji="1" lang="en-US" altLang="zh-CN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ysClr val="windowText" lastClr="000000"/>
                </a:solidFill>
              </a:rPr>
              <a:t>智能合约代码</a:t>
            </a:r>
            <a:endParaRPr kumimoji="1" lang="en-US" altLang="zh-CN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ysClr val="windowText" lastClr="000000"/>
                </a:solidFill>
              </a:rPr>
              <a:t>智能合约状态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 flipH="1" flipV="1">
            <a:off x="3348918" y="4839913"/>
            <a:ext cx="751321" cy="54077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直接连接符 7"/>
          <p:cNvCxnSpPr/>
          <p:nvPr/>
        </p:nvCxnSpPr>
        <p:spPr bwMode="auto">
          <a:xfrm flipH="1">
            <a:off x="3344437" y="5921455"/>
            <a:ext cx="755802" cy="31626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文本框 11"/>
          <p:cNvSpPr txBox="1"/>
          <p:nvPr/>
        </p:nvSpPr>
        <p:spPr>
          <a:xfrm>
            <a:off x="5201014" y="6083833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以太坊中的状态转换模型示意图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状态转移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2418" y="998708"/>
            <a:ext cx="8377564" cy="3634194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/>
              <a:t>只要约定好的变换规则是固定的，就可以不断地通过变换规则不停地作用到原有状态上产生新的状态</a:t>
            </a:r>
          </a:p>
          <a:p>
            <a:pPr>
              <a:lnSpc>
                <a:spcPct val="140000"/>
              </a:lnSpc>
            </a:pPr>
            <a:r>
              <a:rPr lang="zh-CN" altLang="en-US" sz="2000"/>
              <a:t>对于有着相同的初始状态的参与者们来说，经过完全相同的变换过程，最后必然得到完全相同的当前状态。</a:t>
            </a:r>
            <a:endParaRPr lang="en-US" altLang="zh-CN" sz="2000"/>
          </a:p>
          <a:p>
            <a:pPr>
              <a:lnSpc>
                <a:spcPct val="140000"/>
              </a:lnSpc>
            </a:pPr>
            <a:endParaRPr lang="zh-CN" altLang="en-US" sz="2000"/>
          </a:p>
          <a:p>
            <a:pPr marL="0" indent="0">
              <a:lnSpc>
                <a:spcPct val="140000"/>
              </a:lnSpc>
              <a:buNone/>
            </a:pPr>
            <a:endParaRPr lang="en-US" altLang="zh-CN" sz="2000"/>
          </a:p>
        </p:txBody>
      </p:sp>
      <p:pic>
        <p:nvPicPr>
          <p:cNvPr id="4" name="图片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1939" y="2943249"/>
            <a:ext cx="5744210" cy="28663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679659" y="6038136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三种系统下的状态变换例子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以太坊基本架构及原理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63419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以太坊状态转移模型的</a:t>
            </a:r>
            <a:r>
              <a:rPr lang="zh-CN" altLang="en-US" dirty="0">
                <a:solidFill>
                  <a:srgbClr val="0432FF"/>
                </a:solidFill>
              </a:rPr>
              <a:t>共识问题</a:t>
            </a:r>
            <a:endParaRPr lang="en-US" altLang="zh-CN" dirty="0">
              <a:solidFill>
                <a:srgbClr val="0432FF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TW" altLang="zh-CN" dirty="0"/>
              <a:t>相比比特币的</a:t>
            </a:r>
            <a:r>
              <a:rPr lang="en-US" altLang="zh-CN" dirty="0"/>
              <a:t>UTXO</a:t>
            </a:r>
            <a:r>
              <a:rPr lang="zh-TW" altLang="zh-CN" dirty="0"/>
              <a:t>模型，状态转换模型虽然使得智能合约的各种变量存储、传参等变得更加灵活，但也带来了多方共识上的困难，如</a:t>
            </a:r>
            <a:r>
              <a:rPr lang="zh-TW" altLang="zh-CN" dirty="0">
                <a:solidFill>
                  <a:srgbClr val="0432FF"/>
                </a:solidFill>
              </a:rPr>
              <a:t>发生分叉时的处理</a:t>
            </a:r>
            <a:endParaRPr lang="en-US" altLang="zh-TW" dirty="0">
              <a:solidFill>
                <a:srgbClr val="0432FF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TW" altLang="zh-CN" dirty="0"/>
              <a:t>在以太坊的状态转换模型中，</a:t>
            </a:r>
            <a:r>
              <a:rPr lang="zh-TW" altLang="zh-CN" dirty="0">
                <a:solidFill>
                  <a:srgbClr val="C00000"/>
                </a:solidFill>
              </a:rPr>
              <a:t>如果发生分叉</a:t>
            </a:r>
            <a:r>
              <a:rPr lang="zh-TW" altLang="zh-CN" dirty="0"/>
              <a:t>，需要回到分叉</a:t>
            </a:r>
            <a:r>
              <a:rPr lang="zh-CN" altLang="en-US" dirty="0"/>
              <a:t>前</a:t>
            </a:r>
            <a:r>
              <a:rPr lang="zh-TW" altLang="zh-CN" dirty="0"/>
              <a:t>的状态，重新验证另一条分支上的区块</a:t>
            </a:r>
            <a:endParaRPr lang="en-US" altLang="zh-TW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以太坊</a:t>
            </a:r>
            <a:r>
              <a:rPr lang="zh-TW" altLang="zh-CN" dirty="0"/>
              <a:t>状态的存储采用了状态树结构</a:t>
            </a:r>
            <a:r>
              <a:rPr lang="zh-CN" altLang="en-US" dirty="0"/>
              <a:t>，其</a:t>
            </a:r>
            <a:r>
              <a:rPr lang="zh-TW" altLang="zh-CN" dirty="0"/>
              <a:t>根</a:t>
            </a:r>
            <a:r>
              <a:rPr lang="zh-CN" altLang="en-US" dirty="0"/>
              <a:t>哈希记录</a:t>
            </a:r>
            <a:r>
              <a:rPr lang="zh-TW" altLang="zh-CN" dirty="0"/>
              <a:t>在区块</a:t>
            </a:r>
            <a:r>
              <a:rPr lang="zh-CN" altLang="en-US" dirty="0"/>
              <a:t>头</a:t>
            </a:r>
            <a:r>
              <a:rPr lang="zh-TW" altLang="zh-CN" dirty="0"/>
              <a:t>中，记为</a:t>
            </a:r>
            <a:r>
              <a:rPr lang="en-US" altLang="zh-CN" dirty="0" err="1"/>
              <a:t>stateRoot</a:t>
            </a:r>
            <a:r>
              <a:rPr lang="zh-TW" altLang="zh-CN" dirty="0"/>
              <a:t>，从而使得状态能够在全网得到共识确认，并在分叉时能够</a:t>
            </a:r>
            <a:r>
              <a:rPr lang="zh-TW" altLang="zh-CN" dirty="0">
                <a:solidFill>
                  <a:srgbClr val="C00000"/>
                </a:solidFill>
              </a:rPr>
              <a:t>快速回滚</a:t>
            </a:r>
            <a:r>
              <a:rPr lang="zh-TW" altLang="zh-CN" dirty="0"/>
              <a:t>。</a:t>
            </a:r>
            <a:endParaRPr lang="zh-CN" altLang="zh-CN" dirty="0"/>
          </a:p>
          <a:p>
            <a:pPr>
              <a:lnSpc>
                <a:spcPct val="140000"/>
              </a:lnSpc>
            </a:pPr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以太坊简介</a:t>
            </a:r>
            <a:endParaRPr lang="zh-CN" altLang="en-US" dirty="0"/>
          </a:p>
        </p:txBody>
      </p:sp>
      <p:sp>
        <p:nvSpPr>
          <p:cNvPr id="5" name="内容占位符 485"/>
          <p:cNvSpPr>
            <a:spLocks noGrp="1"/>
          </p:cNvSpPr>
          <p:nvPr>
            <p:ph idx="1"/>
          </p:nvPr>
        </p:nvSpPr>
        <p:spPr>
          <a:xfrm>
            <a:off x="381000" y="1085337"/>
            <a:ext cx="8326815" cy="5302578"/>
          </a:xfrm>
        </p:spPr>
        <p:txBody>
          <a:bodyPr anchor="t" anchorCtr="0"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dirty="0"/>
              <a:t>以太坊基于比特币的一些运行问题进行了改进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en-US" sz="2200" dirty="0"/>
              <a:t>出块时间</a:t>
            </a:r>
            <a:r>
              <a:rPr lang="en-US" altLang="zh-CN" sz="2200" dirty="0"/>
              <a:t>15s</a:t>
            </a:r>
            <a:r>
              <a:rPr lang="zh-CN" altLang="en-US" sz="2200" dirty="0"/>
              <a:t>左右，减小交易延迟</a:t>
            </a:r>
            <a:endParaRPr lang="en-US" altLang="zh-CN" sz="2200" dirty="0"/>
          </a:p>
          <a:p>
            <a:pPr lvl="1">
              <a:lnSpc>
                <a:spcPct val="140000"/>
              </a:lnSpc>
            </a:pPr>
            <a:r>
              <a:rPr lang="en-US" altLang="zh-CN" sz="2200" dirty="0"/>
              <a:t>mining puzzle</a:t>
            </a:r>
            <a:r>
              <a:rPr lang="zh-CN" altLang="en-US" sz="2200" dirty="0"/>
              <a:t>对内存要求高（限制</a:t>
            </a:r>
            <a:r>
              <a:rPr lang="en-US" altLang="zh-CN" sz="2200" dirty="0"/>
              <a:t>ASIC</a:t>
            </a:r>
            <a:r>
              <a:rPr lang="zh-CN" altLang="en-US" sz="2200" dirty="0"/>
              <a:t>使用）</a:t>
            </a:r>
            <a:endParaRPr lang="en-US" altLang="zh-CN" sz="2200" dirty="0"/>
          </a:p>
          <a:p>
            <a:pPr lvl="1">
              <a:lnSpc>
                <a:spcPct val="140000"/>
              </a:lnSpc>
            </a:pPr>
            <a:r>
              <a:rPr lang="zh-CN" altLang="en-US" sz="2200" dirty="0"/>
              <a:t>未来将使用</a:t>
            </a:r>
            <a:r>
              <a:rPr lang="en-US" altLang="zh-CN" sz="2200" dirty="0" err="1"/>
              <a:t>PoS</a:t>
            </a:r>
            <a:r>
              <a:rPr lang="zh-CN" altLang="en-US" sz="2200" dirty="0"/>
              <a:t>，代替</a:t>
            </a:r>
            <a:r>
              <a:rPr lang="en-US" altLang="zh-CN" sz="2200" dirty="0" err="1"/>
              <a:t>PoW</a:t>
            </a:r>
            <a:endParaRPr lang="en-US" altLang="zh-CN" sz="2200" dirty="0"/>
          </a:p>
          <a:p>
            <a:pPr>
              <a:lnSpc>
                <a:spcPct val="140000"/>
              </a:lnSpc>
            </a:pPr>
            <a:r>
              <a:rPr lang="zh-CN" altLang="en-US" sz="2400" dirty="0"/>
              <a:t>第一个支持</a:t>
            </a:r>
            <a:r>
              <a:rPr lang="zh-CN" altLang="en-US" sz="2400" dirty="0">
                <a:solidFill>
                  <a:srgbClr val="FF0000"/>
                </a:solidFill>
              </a:rPr>
              <a:t>智能合约</a:t>
            </a:r>
            <a:r>
              <a:rPr lang="zh-CN" altLang="en-US" sz="2400" dirty="0"/>
              <a:t>的区块链系统</a:t>
            </a:r>
            <a:endParaRPr lang="en-US" altLang="zh-CN" sz="2400" dirty="0"/>
          </a:p>
        </p:txBody>
      </p:sp>
      <p:pic>
        <p:nvPicPr>
          <p:cNvPr id="1028" name="Picture 4" descr="太坊(Ethereum) – 智能合约的优点-立地货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065" y="3375597"/>
            <a:ext cx="3321045" cy="341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xplaining Ethereum: Interview with Vitalik Buterin (Part 1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13" y="4241740"/>
            <a:ext cx="3521494" cy="234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以太坊简易架构图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605478"/>
            <a:ext cx="8377564" cy="459978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dirty="0"/>
              <a:t>定义</a:t>
            </a:r>
            <a:endParaRPr lang="en-US" altLang="zh-CN" dirty="0"/>
          </a:p>
          <a:p>
            <a:pPr lvl="1">
              <a:lnSpc>
                <a:spcPct val="14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区块链数据</a:t>
            </a:r>
            <a:endParaRPr lang="en-US" altLang="zh-CN" dirty="0">
              <a:solidFill>
                <a:srgbClr val="C00000"/>
              </a:solidFill>
            </a:endParaRPr>
          </a:p>
          <a:p>
            <a:pPr lvl="2">
              <a:lnSpc>
                <a:spcPct val="140000"/>
              </a:lnSpc>
            </a:pPr>
            <a:r>
              <a:rPr lang="zh-CN" altLang="en-US" dirty="0"/>
              <a:t>以太坊区块链，</a:t>
            </a:r>
            <a:endParaRPr lang="en-US" altLang="zh-CN" dirty="0"/>
          </a:p>
          <a:p>
            <a:pPr lvl="2">
              <a:lnSpc>
                <a:spcPct val="140000"/>
              </a:lnSpc>
            </a:pPr>
            <a:r>
              <a:rPr lang="zh-CN" altLang="en-US" dirty="0">
                <a:solidFill>
                  <a:srgbClr val="0432FF"/>
                </a:solidFill>
              </a:rPr>
              <a:t>状态数据，收据数据</a:t>
            </a:r>
            <a:r>
              <a:rPr lang="zh-CN" altLang="en-US" dirty="0"/>
              <a:t>等</a:t>
            </a:r>
            <a:endParaRPr lang="en-US" altLang="zh-CN" dirty="0"/>
          </a:p>
          <a:p>
            <a:pPr lvl="1">
              <a:lnSpc>
                <a:spcPct val="140000"/>
              </a:lnSpc>
            </a:pPr>
            <a:r>
              <a:rPr lang="zh-CN" altLang="en-US" dirty="0">
                <a:solidFill>
                  <a:srgbClr val="0432FF"/>
                </a:solidFill>
              </a:rPr>
              <a:t>智能合约</a:t>
            </a:r>
            <a:endParaRPr lang="en-US" altLang="zh-CN" dirty="0">
              <a:solidFill>
                <a:srgbClr val="0432FF"/>
              </a:solidFill>
            </a:endParaRPr>
          </a:p>
          <a:p>
            <a:pPr lvl="2">
              <a:lnSpc>
                <a:spcPct val="140000"/>
              </a:lnSpc>
            </a:pPr>
            <a:r>
              <a:rPr lang="zh-CN" altLang="en-US" dirty="0"/>
              <a:t>存储在以太坊上的一段代码</a:t>
            </a:r>
            <a:endParaRPr lang="en-US" altLang="zh-CN" dirty="0"/>
          </a:p>
          <a:p>
            <a:pPr lvl="1">
              <a:lnSpc>
                <a:spcPct val="14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节点</a:t>
            </a:r>
            <a:endParaRPr lang="en-US" altLang="zh-CN" dirty="0">
              <a:solidFill>
                <a:srgbClr val="C00000"/>
              </a:solidFill>
            </a:endParaRPr>
          </a:p>
          <a:p>
            <a:pPr lvl="2">
              <a:lnSpc>
                <a:spcPct val="140000"/>
              </a:lnSpc>
            </a:pPr>
            <a:r>
              <a:rPr lang="zh-CN" altLang="en-US" dirty="0"/>
              <a:t>保存有区块链数据的节点</a:t>
            </a:r>
            <a:endParaRPr lang="en-US" altLang="zh-CN" dirty="0"/>
          </a:p>
          <a:p>
            <a:pPr lvl="2">
              <a:lnSpc>
                <a:spcPct val="140000"/>
              </a:lnSpc>
            </a:pPr>
            <a:r>
              <a:rPr lang="zh-CN" altLang="en-US" dirty="0"/>
              <a:t>每个节点独立的维护区块链数据</a:t>
            </a:r>
            <a:endParaRPr lang="en-US" altLang="zh-CN" dirty="0"/>
          </a:p>
          <a:p>
            <a:pPr lvl="2">
              <a:lnSpc>
                <a:spcPct val="140000"/>
              </a:lnSpc>
            </a:pPr>
            <a:r>
              <a:rPr lang="zh-CN" altLang="en-US" dirty="0"/>
              <a:t>节点间采用共识机制达成共识，维护全网的状态一致</a:t>
            </a:r>
            <a:endParaRPr lang="en-US" altLang="zh-CN" dirty="0"/>
          </a:p>
          <a:p>
            <a:pPr>
              <a:lnSpc>
                <a:spcPct val="140000"/>
              </a:lnSpc>
            </a:pPr>
            <a:endParaRPr lang="en-US" altLang="zh-CN" dirty="0"/>
          </a:p>
        </p:txBody>
      </p:sp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03971" y="1005534"/>
            <a:ext cx="4958225" cy="2828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以太坊基本原理及例子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054" y="1173096"/>
            <a:ext cx="7165321" cy="170988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sz="1800"/>
              <a:t>交易执行概述</a:t>
            </a:r>
            <a:endParaRPr lang="en-US" altLang="zh-CN" sz="1800"/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zh-CN" altLang="en-US" sz="1800"/>
              <a:t>每个节点独立维护数据</a:t>
            </a:r>
            <a:endParaRPr lang="en-US" altLang="zh-CN" sz="1800"/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zh-CN" altLang="en-US" sz="1800"/>
              <a:t>节点独立地在</a:t>
            </a:r>
            <a:r>
              <a:rPr lang="en-US" altLang="zh-CN" sz="1800"/>
              <a:t>EVM</a:t>
            </a:r>
            <a:r>
              <a:rPr lang="zh-CN" altLang="en-US" sz="1800"/>
              <a:t>中执行合约</a:t>
            </a:r>
            <a:endParaRPr lang="en-US" altLang="zh-CN" sz="1800"/>
          </a:p>
          <a:p>
            <a:pPr marL="0" indent="0" fontAlgn="auto">
              <a:lnSpc>
                <a:spcPct val="130000"/>
              </a:lnSpc>
              <a:buNone/>
            </a:pPr>
            <a:endParaRPr lang="zh-CN" altLang="en-US" sz="2400" dirty="0"/>
          </a:p>
          <a:p>
            <a:pPr marL="457200" lvl="1" indent="0">
              <a:lnSpc>
                <a:spcPct val="130000"/>
              </a:lnSpc>
              <a:buNone/>
            </a:pPr>
            <a:endParaRPr lang="en-US" altLang="zh-CN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496" y="3059661"/>
            <a:ext cx="6961008" cy="3593691"/>
          </a:xfrm>
          <a:prstGeom prst="rect">
            <a:avLst/>
          </a:prstGeom>
        </p:spPr>
      </p:pic>
      <p:sp>
        <p:nvSpPr>
          <p:cNvPr id="5" name="内容占位符 2"/>
          <p:cNvSpPr txBox="1"/>
          <p:nvPr/>
        </p:nvSpPr>
        <p:spPr bwMode="auto">
          <a:xfrm>
            <a:off x="4303507" y="1692187"/>
            <a:ext cx="4696440" cy="98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normAutofit/>
          </a:bodyPr>
          <a:lstStyle>
            <a:lvl1pPr marL="292100" indent="-2921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9144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 marL="914400" lvl="1" indent="-457200">
              <a:lnSpc>
                <a:spcPct val="140000"/>
              </a:lnSpc>
              <a:buFont typeface="+mj-lt"/>
              <a:buAutoNum type="arabicPeriod" startAt="3"/>
            </a:pPr>
            <a:r>
              <a:rPr lang="zh-CN" altLang="en-US" sz="1600"/>
              <a:t>将执行结果写回区块链数据</a:t>
            </a:r>
            <a:endParaRPr lang="en-US" altLang="zh-CN" sz="1600"/>
          </a:p>
          <a:p>
            <a:pPr marL="914400" lvl="1" indent="-457200">
              <a:lnSpc>
                <a:spcPct val="140000"/>
              </a:lnSpc>
              <a:buFont typeface="+mj-lt"/>
              <a:buAutoNum type="arabicPeriod" startAt="3"/>
            </a:pPr>
            <a:r>
              <a:rPr lang="zh-CN" altLang="en-US" sz="1600"/>
              <a:t>节点之间执行共识机制，达成共识</a:t>
            </a:r>
            <a:endParaRPr lang="en-US" altLang="zh-CN" sz="1600"/>
          </a:p>
          <a:p>
            <a:pPr marL="0" indent="0" defTabSz="914400" fontAlgn="auto">
              <a:lnSpc>
                <a:spcPct val="130000"/>
              </a:lnSpc>
              <a:buFont typeface="Monotype Sorts" pitchFamily="2" charset="2"/>
              <a:buNone/>
            </a:pPr>
            <a:endParaRPr lang="zh-CN" altLang="en-US" sz="2400" kern="0"/>
          </a:p>
          <a:p>
            <a:pPr marL="457200" lvl="1" indent="0" defTabSz="914400">
              <a:lnSpc>
                <a:spcPct val="130000"/>
              </a:lnSpc>
              <a:buFont typeface="Arial" panose="020B0604020202090204" pitchFamily="34" charset="0"/>
              <a:buNone/>
            </a:pPr>
            <a:endParaRPr lang="en-US" altLang="zh-CN" sz="1800" kern="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以太坊基本原理及例子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63419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40000"/>
              </a:lnSpc>
            </a:pPr>
            <a:r>
              <a:rPr lang="zh-CN" altLang="en-US" sz="2000"/>
              <a:t>实例：交易执行具体过程</a:t>
            </a:r>
            <a:endParaRPr lang="en-US" altLang="zh-CN" sz="2000"/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zh-CN" altLang="en-US" sz="1800"/>
              <a:t>每个节点独立维护数据，这些节点</a:t>
            </a:r>
            <a:r>
              <a:rPr lang="zh-TW" altLang="zh-CN" sz="1800"/>
              <a:t>可以是张三、李四、赵四、影院主管等人</a:t>
            </a:r>
            <a:endParaRPr lang="zh-CN" altLang="zh-CN" sz="1800"/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en-US" altLang="zh-CN" sz="1800"/>
              <a:t>“</a:t>
            </a:r>
            <a:r>
              <a:rPr lang="zh-TW" altLang="zh-CN" sz="1800"/>
              <a:t>张三买电影票</a:t>
            </a:r>
            <a:r>
              <a:rPr lang="en-US" altLang="zh-CN" sz="1800"/>
              <a:t>”</a:t>
            </a:r>
            <a:r>
              <a:rPr lang="zh-TW" altLang="zh-CN" sz="1800"/>
              <a:t>的交易在所有节点中被</a:t>
            </a:r>
            <a:r>
              <a:rPr lang="zh-CN" altLang="en-US" sz="1800"/>
              <a:t>独立</a:t>
            </a:r>
            <a:r>
              <a:rPr lang="zh-TW" altLang="zh-CN" sz="1800"/>
              <a:t>验证</a:t>
            </a:r>
            <a:endParaRPr lang="en-US" altLang="zh-TW" sz="1800"/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zh-CN" altLang="en-US" sz="1800"/>
              <a:t>以太坊虚拟机的执行结果将以某种方式写回到区块链数据中，</a:t>
            </a:r>
            <a:r>
              <a:rPr lang="zh-TW" altLang="zh-CN" sz="1800"/>
              <a:t>比如张三的余额、影院的余票等。每个区块中会保留一段摘要，这段摘要为执行完区块中交易后以太坊状态的</a:t>
            </a:r>
            <a:r>
              <a:rPr lang="en-US" altLang="zh-CN" sz="1800"/>
              <a:t>stateRoot</a:t>
            </a:r>
            <a:r>
              <a:rPr lang="zh-TW" altLang="zh-CN" sz="1800"/>
              <a:t>，任一子状态的不同都将导致</a:t>
            </a:r>
            <a:r>
              <a:rPr lang="en-US" altLang="zh-CN" sz="1800"/>
              <a:t>stateRoot</a:t>
            </a:r>
            <a:r>
              <a:rPr lang="zh-TW" altLang="zh-CN" sz="1800"/>
              <a:t>的不同</a:t>
            </a:r>
            <a:endParaRPr lang="en-US" altLang="zh-TW" sz="1800"/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zh-CN" altLang="en-US" sz="1800"/>
              <a:t>如果张三控制的节点受到非法攻击或篡改，则执行结果及区块链数据将与网络中其他节点（如李四、赵四、影院的节点）不符，无法参与到网络的下一步共识中</a:t>
            </a:r>
            <a:endParaRPr lang="en-US" altLang="zh-TW" sz="1800"/>
          </a:p>
          <a:p>
            <a:pPr>
              <a:lnSpc>
                <a:spcPct val="140000"/>
              </a:lnSpc>
            </a:pPr>
            <a:endParaRPr lang="en-US" altLang="zh-C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以太坊概述</a:t>
            </a:r>
            <a:endParaRPr lang="en-US" altLang="zh-CN"/>
          </a:p>
          <a:p>
            <a:r>
              <a:rPr kumimoji="1" lang="zh-CN" altLang="en-US"/>
              <a:t>以太坊的账户模型</a:t>
            </a:r>
            <a:endParaRPr kumimoji="1" lang="en-US" altLang="zh-CN"/>
          </a:p>
          <a:p>
            <a:r>
              <a:rPr kumimoji="1" lang="zh-CN" altLang="en-US"/>
              <a:t>以太坊的状态树</a:t>
            </a:r>
            <a:endParaRPr kumimoji="1" lang="en-US" altLang="zh-CN"/>
          </a:p>
          <a:p>
            <a:r>
              <a:rPr kumimoji="1" lang="zh-CN" altLang="en-US"/>
              <a:t>以太坊的交易树、收据树、</a:t>
            </a:r>
            <a:r>
              <a:rPr kumimoji="1" lang="en-US" altLang="zh-CN"/>
              <a:t>Bloom Filter</a:t>
            </a:r>
          </a:p>
          <a:p>
            <a:r>
              <a:rPr kumimoji="1" lang="zh-CN" altLang="en-US"/>
              <a:t>以太坊基本架构及原理</a:t>
            </a:r>
            <a:endParaRPr kumimoji="1" lang="en-US" altLang="zh-CN"/>
          </a:p>
          <a:p>
            <a:r>
              <a:rPr kumimoji="1" lang="zh-CN" altLang="en-US">
                <a:solidFill>
                  <a:srgbClr val="FF0000"/>
                </a:solidFill>
              </a:rPr>
              <a:t>以太坊交易</a:t>
            </a:r>
            <a:endParaRPr kumimoji="1" lang="en-US" altLang="zh-CN">
              <a:solidFill>
                <a:srgbClr val="FF0000"/>
              </a:solidFill>
            </a:endParaRPr>
          </a:p>
          <a:p>
            <a:r>
              <a:rPr kumimoji="1" lang="zh-CN" altLang="en-US"/>
              <a:t>以太坊共识机制</a:t>
            </a:r>
            <a:endParaRPr kumimoji="1" lang="en-US" altLang="zh-CN"/>
          </a:p>
          <a:p>
            <a:r>
              <a:rPr kumimoji="1" lang="zh-CN" altLang="en-US"/>
              <a:t>以太坊挖矿难度调整</a:t>
            </a:r>
            <a:endParaRPr kumimoji="1" lang="en-US" altLang="zh-CN"/>
          </a:p>
          <a:p>
            <a:r>
              <a:rPr kumimoji="1" lang="zh-CN" altLang="en-US"/>
              <a:t>以太坊区块结构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交易内容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634194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/>
              <a:t>背景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zh-TW" altLang="zh-CN"/>
              <a:t>在以太坊中，交易承载了账户转账和创建、调用合约等功能，数据的内容更为复杂，大体上可以粗略的分为三个部分，即</a:t>
            </a:r>
            <a:r>
              <a:rPr lang="zh-TW" altLang="zh-CN">
                <a:solidFill>
                  <a:srgbClr val="C00000"/>
                </a:solidFill>
              </a:rPr>
              <a:t>基本的交易，驱动智能合约和交易的签名</a:t>
            </a:r>
            <a:endParaRPr lang="en-US" altLang="zh-CN">
              <a:solidFill>
                <a:srgbClr val="C00000"/>
              </a:solidFill>
            </a:endParaRPr>
          </a:p>
          <a:p>
            <a:pPr>
              <a:lnSpc>
                <a:spcPct val="140000"/>
              </a:lnSpc>
            </a:pPr>
            <a:endParaRPr lang="en-US" altLang="zh-CN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交易内容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63419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30000"/>
              </a:lnSpc>
            </a:pPr>
            <a:r>
              <a:rPr lang="zh-CN" altLang="en-US"/>
              <a:t>基本交易内容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en-US" altLang="zh-CN"/>
              <a:t>from</a:t>
            </a:r>
            <a:r>
              <a:rPr lang="zh-CN" altLang="en-US"/>
              <a:t>：交易发送者的地址。发送者地址可以通过合约的签名信息</a:t>
            </a:r>
            <a:r>
              <a:rPr lang="en-US" altLang="zh-CN"/>
              <a:t>&lt;r, s, v&gt;</a:t>
            </a:r>
            <a:r>
              <a:rPr lang="zh-CN" altLang="en-US"/>
              <a:t>计算得到，实现上交易的数据结构中并不会存储发送者地址</a:t>
            </a:r>
          </a:p>
          <a:p>
            <a:pPr lvl="1">
              <a:lnSpc>
                <a:spcPct val="130000"/>
              </a:lnSpc>
            </a:pPr>
            <a:r>
              <a:rPr lang="en-US" altLang="zh-CN"/>
              <a:t>to</a:t>
            </a:r>
            <a:r>
              <a:rPr lang="zh-CN" altLang="en-US"/>
              <a:t>：交易接收者的地址。在进行转账时是接受转账金额的地址，在创建合约时设置为</a:t>
            </a:r>
            <a:r>
              <a:rPr lang="en-US" altLang="zh-CN"/>
              <a:t>0x0000...000</a:t>
            </a:r>
            <a:r>
              <a:rPr lang="zh-CN" altLang="en-US"/>
              <a:t>，在调用合约时则是合约的地址</a:t>
            </a:r>
          </a:p>
          <a:p>
            <a:pPr lvl="1">
              <a:lnSpc>
                <a:spcPct val="130000"/>
              </a:lnSpc>
            </a:pPr>
            <a:r>
              <a:rPr lang="en-US" altLang="zh-CN"/>
              <a:t>value</a:t>
            </a:r>
            <a:r>
              <a:rPr lang="zh-CN" altLang="en-US"/>
              <a:t>：交易的金额，单位是</a:t>
            </a:r>
            <a:r>
              <a:rPr lang="en-US" altLang="zh-CN"/>
              <a:t>Wei</a:t>
            </a:r>
            <a:r>
              <a:rPr lang="zh-CN" altLang="en-US"/>
              <a:t>。</a:t>
            </a:r>
            <a:r>
              <a:rPr lang="en-US" altLang="zh-CN"/>
              <a:t>Wei</a:t>
            </a:r>
            <a:r>
              <a:rPr lang="zh-CN" altLang="en-US"/>
              <a:t>是以太币最小单位，我们常说的</a:t>
            </a:r>
            <a:r>
              <a:rPr lang="en-US" altLang="zh-CN"/>
              <a:t>1</a:t>
            </a:r>
            <a:r>
              <a:rPr lang="zh-CN" altLang="en-US"/>
              <a:t>个以太币是单位</a:t>
            </a:r>
            <a:r>
              <a:rPr lang="en-US" altLang="zh-CN"/>
              <a:t>Ether</a:t>
            </a:r>
            <a:r>
              <a:rPr lang="zh-CN" altLang="en-US"/>
              <a:t>，</a:t>
            </a:r>
            <a:r>
              <a:rPr lang="en-US" altLang="zh-CN"/>
              <a:t>1 Ether =10^18 Wei</a:t>
            </a:r>
          </a:p>
          <a:p>
            <a:pPr marL="457200" lvl="1" indent="0">
              <a:lnSpc>
                <a:spcPct val="130000"/>
              </a:lnSpc>
              <a:buNone/>
            </a:pPr>
            <a:endParaRPr lang="zh-CN" altLang="en-US"/>
          </a:p>
          <a:p>
            <a:pPr>
              <a:lnSpc>
                <a:spcPct val="140000"/>
              </a:lnSpc>
            </a:pPr>
            <a:endParaRPr lang="en-US" altLang="zh-CN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交易内容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403766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30000"/>
              </a:lnSpc>
            </a:pPr>
            <a:r>
              <a:rPr lang="zh-TW" altLang="zh-CN"/>
              <a:t>驱动智能合约</a:t>
            </a:r>
            <a:endParaRPr lang="en-US" altLang="zh-TW"/>
          </a:p>
          <a:p>
            <a:pPr lvl="1">
              <a:lnSpc>
                <a:spcPct val="130000"/>
              </a:lnSpc>
            </a:pPr>
            <a:r>
              <a:rPr lang="en-US" altLang="zh-CN"/>
              <a:t>data</a:t>
            </a:r>
            <a:r>
              <a:rPr lang="zh-CN" altLang="en-US"/>
              <a:t>：交易附带数据，传递创建合约的代码和构造函数，或调用合约的函数及参数</a:t>
            </a:r>
          </a:p>
          <a:p>
            <a:pPr lvl="1">
              <a:lnSpc>
                <a:spcPct val="130000"/>
              </a:lnSpc>
            </a:pPr>
            <a:r>
              <a:rPr lang="en-US" altLang="zh-CN"/>
              <a:t>nonce</a:t>
            </a:r>
            <a:r>
              <a:rPr lang="zh-CN" altLang="en-US"/>
              <a:t>：交易发送者累计发出的交易数量，用于区分一个账户的不同交易及顺序</a:t>
            </a:r>
          </a:p>
          <a:p>
            <a:pPr lvl="1">
              <a:lnSpc>
                <a:spcPct val="130000"/>
              </a:lnSpc>
            </a:pPr>
            <a:r>
              <a:rPr lang="en-US" altLang="zh-CN"/>
              <a:t>gasPrice</a:t>
            </a:r>
            <a:r>
              <a:rPr lang="zh-CN" altLang="en-US"/>
              <a:t>：发送者支付给矿工的</a:t>
            </a:r>
            <a:r>
              <a:rPr lang="en-US" altLang="zh-CN"/>
              <a:t>gas</a:t>
            </a:r>
            <a:r>
              <a:rPr lang="zh-CN" altLang="en-US"/>
              <a:t>的价格，用于实现从</a:t>
            </a:r>
            <a:r>
              <a:rPr lang="en-US" altLang="zh-CN"/>
              <a:t>Gas</a:t>
            </a:r>
            <a:r>
              <a:rPr lang="zh-CN" altLang="en-US"/>
              <a:t>到以太坊货币单位的转换，从而计算使用的</a:t>
            </a:r>
            <a:r>
              <a:rPr lang="en-US" altLang="zh-CN"/>
              <a:t>Gas</a:t>
            </a:r>
            <a:r>
              <a:rPr lang="zh-CN" altLang="en-US"/>
              <a:t>的总价格</a:t>
            </a:r>
          </a:p>
          <a:p>
            <a:pPr lvl="1">
              <a:lnSpc>
                <a:spcPct val="130000"/>
              </a:lnSpc>
            </a:pPr>
            <a:r>
              <a:rPr lang="en-US" altLang="zh-CN"/>
              <a:t>gasLimit</a:t>
            </a:r>
            <a:r>
              <a:rPr lang="zh-CN" altLang="en-US"/>
              <a:t>：该交易允许消耗的最大的</a:t>
            </a:r>
            <a:r>
              <a:rPr lang="en-US" altLang="zh-CN"/>
              <a:t>gas</a:t>
            </a:r>
            <a:r>
              <a:rPr lang="zh-CN" altLang="en-US"/>
              <a:t>，用于解决智能合约不能停机的问题</a:t>
            </a:r>
            <a:endParaRPr lang="en-US" altLang="zh-CN"/>
          </a:p>
          <a:p>
            <a:pPr>
              <a:lnSpc>
                <a:spcPct val="140000"/>
              </a:lnSpc>
            </a:pPr>
            <a:endParaRPr lang="en-US" altLang="zh-CN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交易内容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634194"/>
          </a:xfrm>
        </p:spPr>
        <p:txBody>
          <a:bodyPr>
            <a:normAutofit lnSpcReduction="10000"/>
          </a:bodyPr>
          <a:lstStyle/>
          <a:p>
            <a:pPr>
              <a:lnSpc>
                <a:spcPct val="130000"/>
              </a:lnSpc>
            </a:pPr>
            <a:r>
              <a:rPr lang="zh-CN" altLang="en-US"/>
              <a:t>交易的签名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en-US" altLang="zh-CN"/>
              <a:t>hash</a:t>
            </a:r>
            <a:r>
              <a:rPr lang="zh-CN" altLang="en-US"/>
              <a:t>：由以上字段生成的哈希值，也作为交易的</a:t>
            </a:r>
            <a:r>
              <a:rPr lang="en-US" altLang="zh-CN"/>
              <a:t>id</a:t>
            </a:r>
            <a:r>
              <a:rPr lang="zh-CN" altLang="en-US"/>
              <a:t>。</a:t>
            </a:r>
          </a:p>
          <a:p>
            <a:pPr lvl="1">
              <a:lnSpc>
                <a:spcPct val="130000"/>
              </a:lnSpc>
            </a:pPr>
            <a:r>
              <a:rPr lang="en-US" altLang="zh-CN"/>
              <a:t>r</a:t>
            </a:r>
            <a:r>
              <a:rPr lang="zh-CN" altLang="en-US"/>
              <a:t>、</a:t>
            </a:r>
            <a:r>
              <a:rPr lang="en-US" altLang="zh-CN"/>
              <a:t>s</a:t>
            </a:r>
            <a:r>
              <a:rPr lang="zh-CN" altLang="en-US"/>
              <a:t>、</a:t>
            </a:r>
            <a:r>
              <a:rPr lang="en-US" altLang="zh-CN"/>
              <a:t>v</a:t>
            </a:r>
            <a:r>
              <a:rPr lang="zh-CN" altLang="en-US"/>
              <a:t>：用于</a:t>
            </a:r>
            <a:r>
              <a:rPr lang="en-US" altLang="zh-CN"/>
              <a:t>ECDSA</a:t>
            </a:r>
            <a:r>
              <a:rPr lang="zh-CN" altLang="en-US"/>
              <a:t>验证的参数，由发送者的私钥对交易的哈希做数字签名生成，用于确认转账的合法性。</a:t>
            </a:r>
          </a:p>
          <a:p>
            <a:pPr>
              <a:lnSpc>
                <a:spcPct val="140000"/>
              </a:lnSpc>
            </a:pPr>
            <a:endParaRPr lang="en-US" altLang="zh-CN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交易的周期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634194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/>
              <a:t>以太坊交易周期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zh-CN" altLang="en-US"/>
              <a:t>发起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zh-CN" altLang="en-US"/>
              <a:t>广播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zh-CN" altLang="en-US"/>
              <a:t>打包与执行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zh-CN" altLang="en-US"/>
              <a:t>验证与执行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99255" y="2505905"/>
            <a:ext cx="5803095" cy="21863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569860" y="4882076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以太坊交易周期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交易发起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138397"/>
            <a:ext cx="8377564" cy="508506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设定交易内容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TW" altLang="zh-CN" dirty="0"/>
              <a:t>用户在本地的以太坊钱包软件中选择要发送交易的地址（</a:t>
            </a:r>
            <a:r>
              <a:rPr lang="en-US" altLang="zh-CN" dirty="0"/>
              <a:t>from</a:t>
            </a:r>
            <a:r>
              <a:rPr lang="zh-TW" altLang="zh-CN" dirty="0"/>
              <a:t>），输入目标地址（</a:t>
            </a:r>
            <a:r>
              <a:rPr lang="en-US" altLang="zh-CN" dirty="0"/>
              <a:t>to</a:t>
            </a:r>
            <a:r>
              <a:rPr lang="zh-TW" altLang="zh-CN" dirty="0"/>
              <a:t>）、金额（</a:t>
            </a:r>
            <a:r>
              <a:rPr lang="en-US" altLang="zh-CN" dirty="0"/>
              <a:t>value</a:t>
            </a:r>
            <a:r>
              <a:rPr lang="zh-TW" altLang="zh-CN" dirty="0"/>
              <a:t>）、是否部署或调用合约（</a:t>
            </a:r>
            <a:r>
              <a:rPr lang="en-US" altLang="zh-CN" dirty="0"/>
              <a:t>data</a:t>
            </a:r>
            <a:r>
              <a:rPr lang="zh-TW" altLang="zh-CN" dirty="0"/>
              <a:t>）、</a:t>
            </a:r>
            <a:r>
              <a:rPr lang="zh-TW" altLang="zh-CN" dirty="0">
                <a:solidFill>
                  <a:srgbClr val="0432FF"/>
                </a:solidFill>
              </a:rPr>
              <a:t>手续费单价（</a:t>
            </a:r>
            <a:r>
              <a:rPr lang="en-US" altLang="zh-CN" dirty="0" err="1">
                <a:solidFill>
                  <a:srgbClr val="0432FF"/>
                </a:solidFill>
              </a:rPr>
              <a:t>gasPrice</a:t>
            </a:r>
            <a:r>
              <a:rPr lang="zh-TW" altLang="zh-CN" dirty="0"/>
              <a:t>）等</a:t>
            </a:r>
            <a:endParaRPr lang="en-US" altLang="zh-TW" dirty="0"/>
          </a:p>
          <a:p>
            <a:pPr>
              <a:lnSpc>
                <a:spcPct val="130000"/>
              </a:lnSpc>
            </a:pPr>
            <a:r>
              <a:rPr lang="zh-CN" altLang="en-US" dirty="0"/>
              <a:t>发起交易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用户</a:t>
            </a:r>
            <a:r>
              <a:rPr lang="zh-TW" altLang="zh-CN" dirty="0"/>
              <a:t>确认发送至以太坊节点，多个用户各自保有钱包私钥，而通过同一个以太坊节点广播交易</a:t>
            </a:r>
            <a:endParaRPr lang="en-US" altLang="zh-TW" dirty="0"/>
          </a:p>
          <a:p>
            <a:pPr>
              <a:lnSpc>
                <a:spcPct val="130000"/>
              </a:lnSpc>
            </a:pPr>
            <a:r>
              <a:rPr lang="zh-CN" altLang="en-US" dirty="0"/>
              <a:t>以太坊钱包软件补充内容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TW" altLang="zh-CN" dirty="0"/>
              <a:t>以太坊钱包软件将自动为用户得出交易所需的燃料上限（</a:t>
            </a:r>
            <a:r>
              <a:rPr lang="en-US" altLang="zh-CN" dirty="0" err="1">
                <a:solidFill>
                  <a:srgbClr val="0432FF"/>
                </a:solidFill>
              </a:rPr>
              <a:t>gasLimit</a:t>
            </a:r>
            <a:r>
              <a:rPr lang="zh-TW" altLang="zh-CN" dirty="0"/>
              <a:t>），并给出用户地址对应的</a:t>
            </a:r>
            <a:r>
              <a:rPr lang="en-US" altLang="zh-CN" dirty="0"/>
              <a:t>nonce</a:t>
            </a:r>
            <a:r>
              <a:rPr lang="zh-TW" altLang="zh-CN" dirty="0"/>
              <a:t>值，最后使用私钥得到</a:t>
            </a:r>
            <a:r>
              <a:rPr lang="en-US" altLang="zh-CN" dirty="0"/>
              <a:t>r</a:t>
            </a:r>
            <a:r>
              <a:rPr lang="zh-TW" altLang="zh-CN" dirty="0"/>
              <a:t>、</a:t>
            </a:r>
            <a:r>
              <a:rPr lang="en-US" altLang="zh-CN" dirty="0"/>
              <a:t>s</a:t>
            </a:r>
            <a:r>
              <a:rPr lang="zh-TW" altLang="zh-CN" dirty="0"/>
              <a:t>、</a:t>
            </a:r>
            <a:r>
              <a:rPr lang="en-US" altLang="zh-CN" dirty="0"/>
              <a:t>v</a:t>
            </a:r>
            <a:r>
              <a:rPr lang="zh-TW" altLang="zh-CN" dirty="0"/>
              <a:t>，最终将交易序列化后发送到网络中</a:t>
            </a:r>
            <a:endParaRPr lang="en-US" altLang="zh-TW" dirty="0"/>
          </a:p>
          <a:p>
            <a:pPr lvl="1">
              <a:lnSpc>
                <a:spcPct val="130000"/>
              </a:lnSpc>
            </a:pPr>
            <a:r>
              <a:rPr lang="zh-TW" altLang="zh-CN" dirty="0"/>
              <a:t>部分客户端中，</a:t>
            </a:r>
            <a:r>
              <a:rPr lang="en-US" altLang="zh-CN" dirty="0" err="1"/>
              <a:t>gasLimit</a:t>
            </a:r>
            <a:r>
              <a:rPr lang="zh-CN" altLang="en-US" dirty="0"/>
              <a:t> </a:t>
            </a:r>
            <a:r>
              <a:rPr lang="zh-TW" altLang="zh-CN" dirty="0"/>
              <a:t>与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432FF"/>
                </a:solidFill>
              </a:rPr>
              <a:t>nonce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zh-TW" altLang="zh-CN" dirty="0"/>
              <a:t>也可以是用户自定义的。</a:t>
            </a:r>
            <a:endParaRPr lang="en-US" altLang="zh-C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Vitalk Buterin</a:t>
            </a:r>
          </a:p>
        </p:txBody>
      </p:sp>
      <p:pic>
        <p:nvPicPr>
          <p:cNvPr id="4" name="图片 3" descr="截屏2021-10-28 上午9.44.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35" y="1098550"/>
            <a:ext cx="4208780" cy="527431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交易广播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634194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TW" altLang="zh-CN" sz="2400"/>
              <a:t>节点收到（或自己发起）交易后，对交易进行验证</a:t>
            </a:r>
            <a:r>
              <a:rPr lang="zh-CN" altLang="zh-CN" sz="2400"/>
              <a:t> </a:t>
            </a:r>
            <a:endParaRPr lang="en-US" altLang="zh-CN" sz="2400"/>
          </a:p>
          <a:p>
            <a:pPr>
              <a:lnSpc>
                <a:spcPct val="130000"/>
              </a:lnSpc>
            </a:pPr>
            <a:r>
              <a:rPr lang="zh-TW" altLang="zh-CN" sz="2400"/>
              <a:t>节点验证交易为合法交易后，将交易加入节点的交易池中</a:t>
            </a:r>
            <a:r>
              <a:rPr lang="zh-CN" altLang="zh-CN" sz="2400"/>
              <a:t> </a:t>
            </a:r>
            <a:endParaRPr lang="en-US" altLang="zh-CN" sz="2400"/>
          </a:p>
          <a:p>
            <a:pPr>
              <a:lnSpc>
                <a:spcPct val="130000"/>
              </a:lnSpc>
            </a:pPr>
            <a:r>
              <a:rPr lang="zh-TW" altLang="zh-CN" sz="2400"/>
              <a:t>节点验证交易通过后，除了加入节点的交易池中，还会根据</a:t>
            </a:r>
            <a:r>
              <a:rPr lang="en-US" altLang="zh-CN" sz="2400"/>
              <a:t>P2P</a:t>
            </a:r>
            <a:r>
              <a:rPr lang="zh-TW" altLang="zh-CN" sz="2400"/>
              <a:t>网络广播的策略向相邻节点继续广播该交易</a:t>
            </a:r>
            <a:endParaRPr lang="zh-CN" altLang="zh-CN" sz="2400"/>
          </a:p>
          <a:p>
            <a:pPr>
              <a:lnSpc>
                <a:spcPct val="140000"/>
              </a:lnSpc>
            </a:pPr>
            <a:endParaRPr lang="en-US" altLang="zh-CN" sz="24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交易打包和执行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63419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30000"/>
              </a:lnSpc>
            </a:pPr>
            <a:r>
              <a:rPr lang="zh-CN" altLang="en-US" sz="2400"/>
              <a:t>打包和执行：</a:t>
            </a:r>
            <a:endParaRPr lang="en-US" altLang="zh-TW" sz="2400"/>
          </a:p>
          <a:p>
            <a:pPr lvl="1">
              <a:lnSpc>
                <a:spcPct val="130000"/>
              </a:lnSpc>
            </a:pPr>
            <a:r>
              <a:rPr lang="zh-TW" altLang="zh-CN" sz="2400"/>
              <a:t>交易进入</a:t>
            </a:r>
            <a:r>
              <a:rPr lang="zh-CN" altLang="zh-TW" sz="2400"/>
              <a:t>交易</a:t>
            </a:r>
            <a:r>
              <a:rPr lang="zh-TW" altLang="zh-CN" sz="2400"/>
              <a:t>池后，具有挖矿功能的全节点，开始打包下一个区块</a:t>
            </a:r>
            <a:r>
              <a:rPr lang="zh-CN" altLang="zh-CN" sz="2400"/>
              <a:t> </a:t>
            </a:r>
            <a:endParaRPr lang="en-US" altLang="zh-CN" sz="2400"/>
          </a:p>
          <a:p>
            <a:pPr lvl="1">
              <a:lnSpc>
                <a:spcPct val="130000"/>
              </a:lnSpc>
            </a:pPr>
            <a:r>
              <a:rPr lang="zh-TW" altLang="zh-CN" sz="2400"/>
              <a:t>节点将交易打包时，对交易进行逐个执行</a:t>
            </a:r>
            <a:r>
              <a:rPr lang="zh-CN" altLang="en-US" sz="2400"/>
              <a:t>，</a:t>
            </a:r>
            <a:r>
              <a:rPr lang="zh-TW" altLang="zh-CN" sz="2400"/>
              <a:t>每笔以太坊交易都是对以太坊状态的修改</a:t>
            </a:r>
            <a:endParaRPr lang="en-US" altLang="zh-TW" sz="2400"/>
          </a:p>
          <a:p>
            <a:pPr lvl="1">
              <a:lnSpc>
                <a:spcPct val="130000"/>
              </a:lnSpc>
            </a:pPr>
            <a:r>
              <a:rPr lang="zh-TW" altLang="zh-CN" sz="2400"/>
              <a:t>在所有需要打包的交易执行后，交易、状态以及收据的信息也会打包到区块中</a:t>
            </a:r>
            <a:endParaRPr lang="en-US" altLang="zh-TW" sz="2400"/>
          </a:p>
          <a:p>
            <a:pPr lvl="1">
              <a:lnSpc>
                <a:spcPct val="130000"/>
              </a:lnSpc>
            </a:pPr>
            <a:r>
              <a:rPr lang="zh-TW" altLang="zh-CN" sz="2400"/>
              <a:t>记账节点在打包交易并获得合法的区块后，将区块（包含交易数据）广播到网络中的相邻节点</a:t>
            </a:r>
            <a:endParaRPr lang="zh-CN" altLang="zh-CN" sz="2400"/>
          </a:p>
          <a:p>
            <a:pPr>
              <a:lnSpc>
                <a:spcPct val="140000"/>
              </a:lnSpc>
            </a:pPr>
            <a:endParaRPr lang="en-US" altLang="zh-CN" sz="24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交易打包和执行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634194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2200"/>
              <a:t>交易类型：</a:t>
            </a:r>
            <a:r>
              <a:rPr lang="zh-TW" altLang="zh-CN" sz="2200"/>
              <a:t>根据</a:t>
            </a:r>
            <a:r>
              <a:rPr lang="en-US" altLang="zh-CN" sz="2200"/>
              <a:t>to</a:t>
            </a:r>
            <a:r>
              <a:rPr lang="zh-TW" altLang="zh-CN" sz="2200"/>
              <a:t>值的不同，将交易分为</a:t>
            </a:r>
            <a:r>
              <a:rPr lang="en-US" altLang="zh-CN" sz="2200"/>
              <a:t>3</a:t>
            </a:r>
            <a:r>
              <a:rPr lang="zh-CN" altLang="en-US" sz="2200"/>
              <a:t>种执行类型</a:t>
            </a:r>
            <a:endParaRPr lang="zh-CN" altLang="zh-CN" sz="2200"/>
          </a:p>
          <a:p>
            <a:pPr lvl="1">
              <a:lnSpc>
                <a:spcPct val="130000"/>
              </a:lnSpc>
            </a:pPr>
            <a:r>
              <a:rPr lang="zh-TW" altLang="zh-CN" sz="2200"/>
              <a:t>创建合约交易</a:t>
            </a:r>
            <a:endParaRPr lang="en-US" altLang="zh-TW" sz="2200"/>
          </a:p>
          <a:p>
            <a:pPr lvl="1">
              <a:lnSpc>
                <a:spcPct val="130000"/>
              </a:lnSpc>
            </a:pPr>
            <a:r>
              <a:rPr lang="zh-CN" altLang="en-US" sz="2200"/>
              <a:t>调用合约交易 </a:t>
            </a:r>
            <a:endParaRPr lang="en-US" altLang="zh-CN" sz="2200"/>
          </a:p>
          <a:p>
            <a:pPr lvl="1">
              <a:lnSpc>
                <a:spcPct val="130000"/>
              </a:lnSpc>
            </a:pPr>
            <a:r>
              <a:rPr lang="zh-TW" altLang="zh-CN" sz="2200"/>
              <a:t>普通转账交易</a:t>
            </a:r>
            <a:r>
              <a:rPr lang="zh-CN" altLang="zh-CN" sz="2200"/>
              <a:t> </a:t>
            </a:r>
            <a:endParaRPr lang="zh-CN" altLang="zh-CN" sz="22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交易打包和执行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634194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TW" altLang="zh-CN" sz="2200"/>
              <a:t>创建合约交易</a:t>
            </a:r>
            <a:r>
              <a:rPr lang="zh-CN" altLang="en-US" sz="2200"/>
              <a:t>：</a:t>
            </a:r>
            <a:r>
              <a:rPr lang="en-US" altLang="zh-CN" sz="2200"/>
              <a:t> to</a:t>
            </a:r>
            <a:r>
              <a:rPr lang="zh-TW" altLang="zh-CN" sz="2200"/>
              <a:t>为空的交易</a:t>
            </a:r>
            <a:r>
              <a:rPr lang="zh-CN" altLang="zh-CN" sz="2200"/>
              <a:t> </a:t>
            </a:r>
            <a:endParaRPr lang="en-US" altLang="zh-CN" sz="2200">
              <a:solidFill>
                <a:srgbClr val="C00000"/>
              </a:solidFill>
            </a:endParaRPr>
          </a:p>
          <a:p>
            <a:pPr lvl="1">
              <a:lnSpc>
                <a:spcPct val="130000"/>
              </a:lnSpc>
            </a:pPr>
            <a:r>
              <a:rPr lang="en-US" altLang="zh-CN" sz="2200"/>
              <a:t>EVM</a:t>
            </a:r>
            <a:r>
              <a:rPr lang="zh-TW" altLang="zh-CN" sz="2200"/>
              <a:t>根据</a:t>
            </a:r>
            <a:r>
              <a:rPr lang="en-US" altLang="zh-CN" sz="2200"/>
              <a:t>from</a:t>
            </a:r>
            <a:r>
              <a:rPr lang="zh-TW" altLang="zh-CN" sz="2200"/>
              <a:t>值及</a:t>
            </a:r>
            <a:r>
              <a:rPr lang="en-US" altLang="zh-CN" sz="2200"/>
              <a:t>nonce</a:t>
            </a:r>
            <a:r>
              <a:rPr lang="zh-TW" altLang="zh-CN" sz="2200"/>
              <a:t>值生成合约地址</a:t>
            </a:r>
            <a:endParaRPr lang="en-US" altLang="zh-TW" sz="2200"/>
          </a:p>
          <a:p>
            <a:pPr lvl="1">
              <a:lnSpc>
                <a:spcPct val="130000"/>
              </a:lnSpc>
            </a:pPr>
            <a:r>
              <a:rPr lang="zh-TW" altLang="zh-CN" sz="2200"/>
              <a:t>执行</a:t>
            </a:r>
            <a:r>
              <a:rPr lang="en-US" altLang="zh-CN" sz="2200"/>
              <a:t>data</a:t>
            </a:r>
            <a:r>
              <a:rPr lang="zh-TW" altLang="zh-CN" sz="2200"/>
              <a:t>中对应的智能合约代码</a:t>
            </a:r>
            <a:endParaRPr lang="en-US" altLang="zh-TW" sz="2200"/>
          </a:p>
          <a:p>
            <a:pPr lvl="1">
              <a:lnSpc>
                <a:spcPct val="130000"/>
              </a:lnSpc>
            </a:pPr>
            <a:r>
              <a:rPr lang="zh-TW" altLang="zh-CN" sz="2200"/>
              <a:t>将合约</a:t>
            </a:r>
            <a:r>
              <a:rPr lang="en-US" altLang="zh-CN" sz="2200"/>
              <a:t>EVM</a:t>
            </a:r>
            <a:r>
              <a:rPr lang="zh-TW" altLang="zh-CN" sz="2200"/>
              <a:t>代码存储到合约地址中</a:t>
            </a:r>
            <a:r>
              <a:rPr lang="zh-CN" altLang="zh-CN" sz="2200"/>
              <a:t> </a:t>
            </a:r>
            <a:endParaRPr lang="zh-CN" altLang="zh-CN" sz="22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交易打包和执行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634194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2200"/>
              <a:t>调用合约交易：</a:t>
            </a:r>
            <a:r>
              <a:rPr lang="en-US" altLang="zh-CN" sz="2200"/>
              <a:t>to</a:t>
            </a:r>
            <a:r>
              <a:rPr lang="zh-TW" altLang="zh-CN" sz="2200"/>
              <a:t>为合约账户的交易</a:t>
            </a:r>
            <a:endParaRPr lang="en-US" altLang="zh-TW" sz="2200"/>
          </a:p>
          <a:p>
            <a:pPr lvl="1">
              <a:lnSpc>
                <a:spcPct val="130000"/>
              </a:lnSpc>
            </a:pPr>
            <a:r>
              <a:rPr lang="en-US" altLang="zh-CN" sz="2200"/>
              <a:t>EVM</a:t>
            </a:r>
            <a:r>
              <a:rPr lang="zh-TW" altLang="zh-CN" sz="2200"/>
              <a:t>将从世界状态中获取</a:t>
            </a:r>
            <a:r>
              <a:rPr lang="en-US" altLang="zh-CN" sz="2200"/>
              <a:t>to</a:t>
            </a:r>
            <a:r>
              <a:rPr lang="zh-TW" altLang="zh-CN" sz="2200"/>
              <a:t>地址中存储的</a:t>
            </a:r>
            <a:r>
              <a:rPr lang="en-US" altLang="zh-CN" sz="2200"/>
              <a:t>EVM</a:t>
            </a:r>
            <a:r>
              <a:rPr lang="zh-TW" altLang="zh-CN" sz="2200"/>
              <a:t>代码</a:t>
            </a:r>
            <a:endParaRPr lang="en-US" altLang="zh-TW" sz="2200"/>
          </a:p>
          <a:p>
            <a:pPr lvl="2">
              <a:lnSpc>
                <a:spcPct val="130000"/>
              </a:lnSpc>
            </a:pPr>
            <a:r>
              <a:rPr lang="en-US" altLang="zh-CN" sz="2200"/>
              <a:t>to</a:t>
            </a:r>
            <a:r>
              <a:rPr lang="zh-TW" altLang="zh-CN" sz="2200"/>
              <a:t>地址中存储的是合约本身</a:t>
            </a:r>
            <a:endParaRPr lang="en-US" altLang="zh-TW" sz="2200"/>
          </a:p>
          <a:p>
            <a:pPr lvl="1">
              <a:lnSpc>
                <a:spcPct val="130000"/>
              </a:lnSpc>
            </a:pPr>
            <a:r>
              <a:rPr lang="zh-TW" altLang="zh-CN" sz="2200"/>
              <a:t>执行交易的</a:t>
            </a:r>
            <a:r>
              <a:rPr lang="en-US" altLang="zh-CN" sz="2200"/>
              <a:t>data</a:t>
            </a:r>
            <a:r>
              <a:rPr lang="zh-TW" altLang="zh-CN" sz="2200"/>
              <a:t>字段中包含的代码</a:t>
            </a:r>
            <a:endParaRPr lang="en-US" altLang="zh-TW" sz="2200"/>
          </a:p>
          <a:p>
            <a:pPr lvl="2">
              <a:lnSpc>
                <a:spcPct val="130000"/>
              </a:lnSpc>
            </a:pPr>
            <a:r>
              <a:rPr lang="en-US" altLang="zh-CN" sz="2200"/>
              <a:t>data</a:t>
            </a:r>
            <a:r>
              <a:rPr lang="zh-TW" altLang="zh-CN" sz="2200"/>
              <a:t>中则包含了调用合约的相应函数及其参数</a:t>
            </a:r>
            <a:endParaRPr lang="en-US" altLang="zh-TW" sz="2200"/>
          </a:p>
          <a:p>
            <a:pPr lvl="1">
              <a:lnSpc>
                <a:spcPct val="130000"/>
              </a:lnSpc>
            </a:pPr>
            <a:r>
              <a:rPr lang="zh-TW" altLang="zh-CN" sz="2200"/>
              <a:t>本质上讲，对合约的调用，是对合约状态的修改。</a:t>
            </a:r>
            <a:r>
              <a:rPr lang="zh-CN" altLang="zh-CN" sz="2200"/>
              <a:t> </a:t>
            </a:r>
            <a:endParaRPr lang="en-US" altLang="zh-TW" sz="22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交易打包和执行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634194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TW" altLang="zh-CN" sz="2200"/>
              <a:t>普通转账交易：</a:t>
            </a:r>
            <a:r>
              <a:rPr lang="en-US" altLang="zh-CN" sz="2200"/>
              <a:t>to</a:t>
            </a:r>
            <a:r>
              <a:rPr lang="zh-TW" altLang="zh-CN" sz="2200"/>
              <a:t>为外部账户的交易</a:t>
            </a:r>
            <a:endParaRPr lang="en-US" altLang="zh-TW" sz="2200"/>
          </a:p>
          <a:p>
            <a:pPr lvl="1">
              <a:lnSpc>
                <a:spcPct val="130000"/>
              </a:lnSpc>
            </a:pPr>
            <a:r>
              <a:rPr lang="zh-TW" altLang="zh-CN" sz="2200"/>
              <a:t>直接将以太币金额从</a:t>
            </a:r>
            <a:r>
              <a:rPr lang="en-US" altLang="zh-CN" sz="2200"/>
              <a:t>from</a:t>
            </a:r>
            <a:r>
              <a:rPr lang="zh-TW" altLang="zh-CN" sz="2200"/>
              <a:t>转到</a:t>
            </a:r>
            <a:r>
              <a:rPr lang="en-US" altLang="zh-CN" sz="2200"/>
              <a:t>to</a:t>
            </a:r>
            <a:r>
              <a:rPr lang="zh-TW" altLang="zh-CN" sz="2200"/>
              <a:t>。</a:t>
            </a:r>
            <a:endParaRPr lang="zh-CN" altLang="zh-CN" sz="22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交易验证和执行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634194"/>
          </a:xfrm>
        </p:spPr>
        <p:txBody>
          <a:bodyPr>
            <a:normAutofit/>
          </a:bodyPr>
          <a:lstStyle/>
          <a:p>
            <a:r>
              <a:rPr lang="zh-TW" altLang="zh-CN" sz="2200"/>
              <a:t>没有获得记账权的节点，在收到广播的区块后，对区块进行合法性的验证，并进行交易的执行</a:t>
            </a:r>
            <a:endParaRPr lang="en-US" altLang="zh-TW" sz="22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以太坊概述</a:t>
            </a:r>
            <a:endParaRPr lang="en-US" altLang="zh-CN"/>
          </a:p>
          <a:p>
            <a:r>
              <a:rPr kumimoji="1" lang="zh-CN" altLang="en-US"/>
              <a:t>以太坊的账户模型</a:t>
            </a:r>
            <a:endParaRPr kumimoji="1" lang="en-US" altLang="zh-CN"/>
          </a:p>
          <a:p>
            <a:r>
              <a:rPr kumimoji="1" lang="zh-CN" altLang="en-US"/>
              <a:t>以太坊的状态树</a:t>
            </a:r>
            <a:endParaRPr kumimoji="1" lang="en-US" altLang="zh-CN"/>
          </a:p>
          <a:p>
            <a:r>
              <a:rPr kumimoji="1" lang="zh-CN" altLang="en-US"/>
              <a:t>以太坊的交易树、收据树、</a:t>
            </a:r>
            <a:r>
              <a:rPr kumimoji="1" lang="en-US" altLang="zh-CN"/>
              <a:t>Bloom Filter</a:t>
            </a:r>
          </a:p>
          <a:p>
            <a:r>
              <a:rPr kumimoji="1" lang="zh-CN" altLang="en-US"/>
              <a:t>以太坊基本架构及原理</a:t>
            </a:r>
            <a:endParaRPr kumimoji="1" lang="en-US" altLang="zh-CN"/>
          </a:p>
          <a:p>
            <a:r>
              <a:rPr kumimoji="1" lang="zh-CN" altLang="en-US"/>
              <a:t>以太坊交易</a:t>
            </a:r>
            <a:endParaRPr kumimoji="1" lang="en-US" altLang="zh-CN"/>
          </a:p>
          <a:p>
            <a:r>
              <a:rPr kumimoji="1" lang="zh-CN" altLang="en-US">
                <a:solidFill>
                  <a:srgbClr val="FF0000"/>
                </a:solidFill>
              </a:rPr>
              <a:t>以太坊共识机制</a:t>
            </a:r>
            <a:endParaRPr kumimoji="1" lang="en-US" altLang="zh-CN">
              <a:solidFill>
                <a:srgbClr val="FF0000"/>
              </a:solidFill>
            </a:endParaRPr>
          </a:p>
          <a:p>
            <a:r>
              <a:rPr kumimoji="1" lang="zh-CN" altLang="en-US"/>
              <a:t>以太坊挖矿难度调整</a:t>
            </a:r>
            <a:endParaRPr kumimoji="1" lang="en-US" altLang="zh-CN">
              <a:solidFill>
                <a:srgbClr val="FF0000"/>
              </a:solidFill>
            </a:endParaRPr>
          </a:p>
          <a:p>
            <a:r>
              <a:rPr kumimoji="1" lang="zh-CN" altLang="en-US"/>
              <a:t>以太坊区块结构</a:t>
            </a:r>
            <a:endParaRPr kumimoji="1" lang="en-US" altLang="zh-CN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以太坊的分叉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63419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40000"/>
              </a:lnSpc>
            </a:pPr>
            <a:r>
              <a:rPr lang="zh-CN" altLang="en-US"/>
              <a:t>以太坊的出块时间为</a:t>
            </a:r>
            <a:r>
              <a:rPr lang="en-US" altLang="zh-CN"/>
              <a:t>15s</a:t>
            </a:r>
            <a:r>
              <a:rPr lang="zh-CN" altLang="en-US"/>
              <a:t>左右。</a:t>
            </a:r>
            <a:endParaRPr lang="en-US" altLang="zh-CN"/>
          </a:p>
          <a:p>
            <a:pPr>
              <a:lnSpc>
                <a:spcPct val="140000"/>
              </a:lnSpc>
            </a:pPr>
            <a:r>
              <a:rPr lang="zh-CN" altLang="en-US" b="0" i="0">
                <a:effectLst/>
                <a:latin typeface="-apple-system"/>
              </a:rPr>
              <a:t>在</a:t>
            </a:r>
            <a:r>
              <a:rPr lang="en-US" altLang="zh-CN" b="0" i="0">
                <a:effectLst/>
                <a:latin typeface="-apple-system"/>
              </a:rPr>
              <a:t>15</a:t>
            </a:r>
            <a:r>
              <a:rPr lang="zh-CN" altLang="en-US" b="0" i="0">
                <a:effectLst/>
                <a:latin typeface="-apple-system"/>
              </a:rPr>
              <a:t>秒的时间内，一个新发布的区块很很大可能还没有扩散到整个区块链网络，</a:t>
            </a:r>
            <a:r>
              <a:rPr lang="zh-CN" altLang="en-US"/>
              <a:t>导致以太坊的分叉是常态。</a:t>
            </a:r>
            <a:endParaRPr lang="en-US" altLang="zh-CN"/>
          </a:p>
          <a:p>
            <a:pPr>
              <a:lnSpc>
                <a:spcPct val="140000"/>
              </a:lnSpc>
            </a:pPr>
            <a:r>
              <a:rPr lang="zh-CN" altLang="en-US"/>
              <a:t>为了鼓励分叉的合并，</a:t>
            </a:r>
            <a:r>
              <a:rPr lang="zh-CN" altLang="en-US" b="0" i="0">
                <a:effectLst/>
                <a:latin typeface="-apple-system"/>
              </a:rPr>
              <a:t>太坊的设计中引入了</a:t>
            </a:r>
            <a:r>
              <a:rPr lang="en-US" altLang="zh-CN" b="0" i="0">
                <a:effectLst/>
                <a:latin typeface="-apple-system"/>
              </a:rPr>
              <a:t>Ghost</a:t>
            </a:r>
            <a:r>
              <a:rPr lang="zh-CN" altLang="en-US" b="0" i="0">
                <a:effectLst/>
                <a:latin typeface="-apple-system"/>
              </a:rPr>
              <a:t>协议。</a:t>
            </a:r>
          </a:p>
          <a:p>
            <a:pPr>
              <a:lnSpc>
                <a:spcPct val="140000"/>
              </a:lnSpc>
            </a:pPr>
            <a:r>
              <a:rPr lang="zh-CN" altLang="en-US" b="0" i="0">
                <a:solidFill>
                  <a:srgbClr val="3F3F3F"/>
                </a:solidFill>
                <a:effectLst/>
                <a:latin typeface="-apple-system"/>
              </a:rPr>
              <a:t>以太坊采用的哈希算法是</a:t>
            </a:r>
            <a:r>
              <a:rPr lang="en-US" altLang="zh-CN" b="0" i="0">
                <a:solidFill>
                  <a:srgbClr val="FF0000"/>
                </a:solidFill>
                <a:effectLst/>
                <a:latin typeface="-apple-system"/>
              </a:rPr>
              <a:t>ethash</a:t>
            </a:r>
            <a:r>
              <a:rPr lang="zh-CN" altLang="en-US" b="0" i="0">
                <a:solidFill>
                  <a:srgbClr val="FF0000"/>
                </a:solidFill>
                <a:effectLst/>
                <a:latin typeface="-apple-system"/>
              </a:rPr>
              <a:t>算法</a:t>
            </a:r>
            <a:r>
              <a:rPr lang="zh-CN" altLang="en-US">
                <a:solidFill>
                  <a:srgbClr val="3F3F3F"/>
                </a:solidFill>
                <a:latin typeface="-apple-system"/>
              </a:rPr>
              <a:t>，</a:t>
            </a:r>
            <a:r>
              <a:rPr lang="zh-CN" altLang="en-US" b="0" i="0">
                <a:solidFill>
                  <a:srgbClr val="3F3F3F"/>
                </a:solidFill>
                <a:effectLst/>
                <a:latin typeface="-apple-system"/>
              </a:rPr>
              <a:t>对内存有要求（</a:t>
            </a:r>
            <a:r>
              <a:rPr lang="en-US" altLang="zh-CN" b="0" i="0">
                <a:solidFill>
                  <a:srgbClr val="3F3F3F"/>
                </a:solidFill>
                <a:effectLst/>
                <a:latin typeface="-apple-system"/>
              </a:rPr>
              <a:t>ASIC resistance)</a:t>
            </a:r>
            <a:r>
              <a:rPr lang="zh-CN" altLang="en-US" b="0" i="0">
                <a:solidFill>
                  <a:srgbClr val="3F3F3F"/>
                </a:solidFill>
                <a:effectLst/>
                <a:latin typeface="-apple-system"/>
              </a:rPr>
              <a:t>。</a:t>
            </a:r>
            <a:endParaRPr lang="en-US" altLang="zh-CN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叔块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121772"/>
            <a:ext cx="8377564" cy="369961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30000"/>
              </a:lnSpc>
            </a:pPr>
            <a:r>
              <a:rPr lang="zh-CN" altLang="en-US"/>
              <a:t>定义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zh-TW" altLang="zh-CN"/>
              <a:t>以太坊定义了不在主链但被主链区块记录的满足难度的区块为叔块</a:t>
            </a:r>
            <a:r>
              <a:rPr lang="zh-CN" altLang="en-US"/>
              <a:t>（</a:t>
            </a:r>
            <a:r>
              <a:rPr lang="en-US" altLang="zh-CN"/>
              <a:t>uncle block</a:t>
            </a:r>
            <a:r>
              <a:rPr lang="zh-CN" altLang="en-US"/>
              <a:t>）</a:t>
            </a:r>
            <a:r>
              <a:rPr lang="zh-TW" altLang="zh-CN"/>
              <a:t>。</a:t>
            </a:r>
            <a:r>
              <a:rPr lang="zh-CN" altLang="zh-CN"/>
              <a:t> 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在以太坊中叔父不是严格意义上的叔父，在以太坊中规定在当前区块的</a:t>
            </a:r>
            <a:r>
              <a:rPr lang="en-US" altLang="zh-CN" b="0" i="0">
                <a:solidFill>
                  <a:srgbClr val="121212"/>
                </a:solidFill>
                <a:effectLst/>
                <a:latin typeface="-apple-system"/>
              </a:rPr>
              <a:t>7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代以内有共同祖先的都可以认为是叔父块。</a:t>
            </a:r>
            <a:endParaRPr lang="en-US" altLang="zh-CN"/>
          </a:p>
          <a:p>
            <a:pPr>
              <a:lnSpc>
                <a:spcPct val="130000"/>
              </a:lnSpc>
            </a:pPr>
            <a:r>
              <a:rPr lang="zh-CN" altLang="en-US"/>
              <a:t>作用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zh-TW" altLang="zh-CN"/>
              <a:t>在尽可能减少两个相邻区块产生时间的条件下，尽量收缩和统一整个区块链的主链，同时通过叔块的激励来维护矿工的积极性。</a:t>
            </a:r>
            <a:r>
              <a:rPr lang="zh-CN" altLang="zh-CN"/>
              <a:t> </a:t>
            </a:r>
            <a:endParaRPr lang="en-US" altLang="zh-CN"/>
          </a:p>
          <a:p>
            <a:pPr>
              <a:lnSpc>
                <a:spcPct val="140000"/>
              </a:lnSpc>
            </a:pP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93" y="4449932"/>
            <a:ext cx="7431578" cy="16148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回顾：传统合约</a:t>
            </a:r>
            <a:endParaRPr lang="zh-CN" altLang="en-US" dirty="0"/>
          </a:p>
        </p:txBody>
      </p:sp>
      <p:sp>
        <p:nvSpPr>
          <p:cNvPr id="5" name="内容占位符 485"/>
          <p:cNvSpPr>
            <a:spLocks noGrp="1"/>
          </p:cNvSpPr>
          <p:nvPr>
            <p:ph idx="1"/>
          </p:nvPr>
        </p:nvSpPr>
        <p:spPr>
          <a:xfrm>
            <a:off x="315104" y="1091571"/>
            <a:ext cx="8239452" cy="5302578"/>
          </a:xfrm>
        </p:spPr>
        <p:txBody>
          <a:bodyPr anchor="t" anchorCtr="0"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zh-CN" altLang="en-US" sz="2400" dirty="0"/>
              <a:t>在了解智能合约前，先回顾</a:t>
            </a:r>
            <a:r>
              <a:rPr lang="zh-CN" altLang="en-US" sz="2400" dirty="0">
                <a:solidFill>
                  <a:srgbClr val="0432FF"/>
                </a:solidFill>
              </a:rPr>
              <a:t>传统合约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>
              <a:lnSpc>
                <a:spcPct val="140000"/>
              </a:lnSpc>
            </a:pPr>
            <a:r>
              <a:rPr lang="zh-CN" altLang="en-US" sz="2400" dirty="0"/>
              <a:t>传统合约</a:t>
            </a:r>
            <a:r>
              <a:rPr lang="zh-CN" altLang="en-US" sz="2400" dirty="0">
                <a:solidFill>
                  <a:srgbClr val="0432FF"/>
                </a:solidFill>
              </a:rPr>
              <a:t>如果没有定量标准</a:t>
            </a:r>
            <a:r>
              <a:rPr lang="zh-CN" altLang="en-US" sz="2400" dirty="0"/>
              <a:t>，将无法正常执行</a:t>
            </a:r>
            <a:endParaRPr lang="en-US" altLang="zh-CN" sz="2400" dirty="0"/>
          </a:p>
          <a:p>
            <a:pPr>
              <a:lnSpc>
                <a:spcPct val="140000"/>
              </a:lnSpc>
            </a:pPr>
            <a:r>
              <a:rPr lang="zh-CN" altLang="en-US" sz="2400" dirty="0"/>
              <a:t>当双方有分歧，需要有</a:t>
            </a:r>
            <a:r>
              <a:rPr lang="zh-CN" altLang="en-US" sz="2400" dirty="0">
                <a:solidFill>
                  <a:srgbClr val="0432FF"/>
                </a:solidFill>
              </a:rPr>
              <a:t>可信任的公证人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lnSpc>
                <a:spcPct val="140000"/>
              </a:lnSpc>
            </a:pPr>
            <a:r>
              <a:rPr lang="zh-CN" altLang="en-US" sz="2400" dirty="0"/>
              <a:t>现实社会中合约需要通过</a:t>
            </a:r>
            <a:r>
              <a:rPr lang="zh-CN" altLang="en-US" sz="2400" dirty="0">
                <a:solidFill>
                  <a:srgbClr val="0432FF"/>
                </a:solidFill>
              </a:rPr>
              <a:t>政府、司法手段</a:t>
            </a:r>
            <a:r>
              <a:rPr lang="zh-CN" altLang="en-US" sz="2400" dirty="0"/>
              <a:t>来维护。</a:t>
            </a:r>
            <a:endParaRPr lang="en-US" altLang="zh-CN" sz="2400" dirty="0"/>
          </a:p>
        </p:txBody>
      </p:sp>
      <p:graphicFrame>
        <p:nvGraphicFramePr>
          <p:cNvPr id="10" name="表格 10"/>
          <p:cNvGraphicFramePr>
            <a:graphicFrameLocks noGrp="1"/>
          </p:cNvGraphicFramePr>
          <p:nvPr/>
        </p:nvGraphicFramePr>
        <p:xfrm>
          <a:off x="1134749" y="3736335"/>
          <a:ext cx="6874502" cy="1998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6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1297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自动化维度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71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条件满足，但交易未必会继续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29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主客观维度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71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公证人的主观意识会影响合约规则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29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执行时间维度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71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整个合约执行过程繁琐，浪费时间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3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违约惩罚维度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71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一方违约，未必会收到惩罚， 难以追责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3230512" y="5741735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/>
              <a:t>传统合约会受到各种维度的影响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叔块</a:t>
            </a:r>
            <a:r>
              <a:rPr lang="zh-CN" altLang="en-US" sz="3200"/>
              <a:t>特点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121772"/>
            <a:ext cx="8377564" cy="3699610"/>
          </a:xfrm>
        </p:spPr>
        <p:txBody>
          <a:bodyPr>
            <a:normAutofit/>
          </a:bodyPr>
          <a:lstStyle/>
          <a:p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某个区块最多只能接纳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2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个叔父块，也可以不接纳任何叔父块</a:t>
            </a:r>
          </a:p>
          <a:p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叔父块必须是区块的前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2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层～前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7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层的祖先的</a:t>
            </a:r>
            <a:r>
              <a:rPr lang="zh-CN" altLang="en-US" sz="2000" b="0" i="0" dirty="0">
                <a:solidFill>
                  <a:srgbClr val="EE1B40"/>
                </a:solidFill>
                <a:effectLst/>
                <a:latin typeface="-apple-system"/>
              </a:rPr>
              <a:t>直接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子块</a:t>
            </a:r>
          </a:p>
          <a:p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被接纳过的叔父块不能再重复接纳了</a:t>
            </a:r>
            <a:endParaRPr lang="en-US" altLang="zh-CN" sz="20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接纳了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n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个叔父块的区块，可以获得出块奖励的 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n*1/32</a:t>
            </a:r>
          </a:p>
          <a:p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被引用了的叔父块，随着距离越远，得到的奖励递减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1/8</a:t>
            </a:r>
          </a:p>
          <a:p>
            <a:pPr>
              <a:lnSpc>
                <a:spcPct val="140000"/>
              </a:lnSpc>
            </a:pPr>
            <a:endParaRPr lang="en-US" altLang="zh-CN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06" y="3501757"/>
            <a:ext cx="8446669" cy="297662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 bwMode="auto">
          <a:xfrm>
            <a:off x="2211185" y="3530138"/>
            <a:ext cx="0" cy="332786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直接连接符 11"/>
          <p:cNvCxnSpPr/>
          <p:nvPr/>
        </p:nvCxnSpPr>
        <p:spPr bwMode="auto">
          <a:xfrm>
            <a:off x="8066114" y="3359392"/>
            <a:ext cx="0" cy="347921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直接箭头连接符 14"/>
          <p:cNvCxnSpPr/>
          <p:nvPr/>
        </p:nvCxnSpPr>
        <p:spPr bwMode="auto">
          <a:xfrm>
            <a:off x="2211185" y="6422968"/>
            <a:ext cx="5846619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</p:spPr>
      </p:cxnSp>
      <p:sp>
        <p:nvSpPr>
          <p:cNvPr id="16" name="矩形 15"/>
          <p:cNvSpPr/>
          <p:nvPr/>
        </p:nvSpPr>
        <p:spPr bwMode="auto">
          <a:xfrm>
            <a:off x="4087090" y="6478386"/>
            <a:ext cx="2094807" cy="27709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至多七代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叔块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121772"/>
            <a:ext cx="8377564" cy="369961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/>
              <a:t>要不要执行叔父区块中的交易</a:t>
            </a:r>
            <a:r>
              <a:rPr lang="en-US" altLang="zh-CN" sz="2400" dirty="0"/>
              <a:t>?</a:t>
            </a:r>
          </a:p>
          <a:p>
            <a:pPr lvl="1">
              <a:lnSpc>
                <a:spcPct val="130000"/>
              </a:lnSpc>
            </a:pPr>
            <a:r>
              <a:rPr lang="zh-CN" altLang="en-US" sz="2000" dirty="0"/>
              <a:t>不需要。</a:t>
            </a:r>
            <a:endParaRPr lang="en-US" altLang="zh-CN" sz="2000" dirty="0"/>
          </a:p>
          <a:p>
            <a:pPr lvl="1">
              <a:lnSpc>
                <a:spcPct val="130000"/>
              </a:lnSpc>
            </a:pPr>
            <a:r>
              <a:rPr lang="zh-CN" altLang="en-US" sz="2000" dirty="0"/>
              <a:t>很可能叔父区块与当前区块之间的交易是存在冲突的交易，实际上以太坊中不会执行叔父区块中的交易，</a:t>
            </a:r>
            <a:endParaRPr lang="en-US" altLang="zh-CN" sz="2000" dirty="0"/>
          </a:p>
          <a:p>
            <a:pPr lvl="1">
              <a:lnSpc>
                <a:spcPct val="130000"/>
              </a:lnSpc>
            </a:pPr>
            <a:r>
              <a:rPr lang="zh-CN" altLang="en-US" sz="2000" dirty="0"/>
              <a:t>而只检查这个叔父是不是符合挖矿难度要求的合法区块。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叔块奖励例子</a:t>
            </a:r>
            <a:r>
              <a:rPr kumimoji="1" lang="en-US" altLang="zh-CN"/>
              <a:t>#1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121772"/>
            <a:ext cx="8377564" cy="3699610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07" y="1070410"/>
            <a:ext cx="8611985" cy="375097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6721" y="5093309"/>
            <a:ext cx="727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原始奖励：</a:t>
            </a:r>
            <a:r>
              <a:rPr lang="en-US" altLang="zh-CN" dirty="0"/>
              <a:t>3</a:t>
            </a:r>
          </a:p>
          <a:p>
            <a:r>
              <a:rPr lang="zh-CN" altLang="en-US" dirty="0"/>
              <a:t>手续费：</a:t>
            </a:r>
            <a:r>
              <a:rPr lang="en-US" altLang="zh-CN" dirty="0"/>
              <a:t>0.16685324</a:t>
            </a:r>
          </a:p>
          <a:p>
            <a:r>
              <a:rPr lang="zh-CN" altLang="en-US" dirty="0">
                <a:solidFill>
                  <a:srgbClr val="0432FF"/>
                </a:solidFill>
              </a:rPr>
              <a:t>额外奖励：</a:t>
            </a:r>
            <a:r>
              <a:rPr lang="zh-CN" altLang="en-US" dirty="0"/>
              <a:t>接受一个叔块，额外奖励：</a:t>
            </a:r>
            <a:r>
              <a:rPr lang="en-US" altLang="zh-CN" dirty="0"/>
              <a:t>3* (1/32) = 0.09375</a:t>
            </a:r>
          </a:p>
          <a:p>
            <a:r>
              <a:rPr lang="zh-CN" altLang="en-US" dirty="0">
                <a:solidFill>
                  <a:srgbClr val="0432FF"/>
                </a:solidFill>
              </a:rPr>
              <a:t>叔块奖励：</a:t>
            </a:r>
            <a:r>
              <a:rPr lang="zh-CN" altLang="en-US" dirty="0"/>
              <a:t>对于当前叔块</a:t>
            </a:r>
            <a:r>
              <a:rPr lang="en-US" altLang="zh-CN" dirty="0"/>
              <a:t>(</a:t>
            </a:r>
            <a:r>
              <a:rPr lang="zh-CN" altLang="en-US" dirty="0"/>
              <a:t> </a:t>
            </a:r>
            <a:r>
              <a:rPr lang="en-US" altLang="zh-CN" dirty="0"/>
              <a:t>Height = 5695159)</a:t>
            </a:r>
            <a:r>
              <a:rPr lang="zh-CN" altLang="en-US" dirty="0"/>
              <a:t>，奖励：</a:t>
            </a:r>
            <a:r>
              <a:rPr lang="en-US" altLang="zh-CN" dirty="0"/>
              <a:t>3*</a:t>
            </a:r>
            <a:r>
              <a:rPr lang="zh-CN" altLang="en-US" dirty="0"/>
              <a:t>（</a:t>
            </a:r>
            <a:r>
              <a:rPr lang="en-US" altLang="zh-CN" dirty="0"/>
              <a:t>6/8</a:t>
            </a:r>
            <a:r>
              <a:rPr lang="zh-CN" altLang="en-US" dirty="0"/>
              <a:t>）</a:t>
            </a:r>
            <a:r>
              <a:rPr lang="en-US" altLang="zh-CN" dirty="0"/>
              <a:t>=2.25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5968538" y="4426114"/>
            <a:ext cx="3175462" cy="1310114"/>
            <a:chOff x="5968538" y="4359166"/>
            <a:chExt cx="3175462" cy="131011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2156" y="4359166"/>
              <a:ext cx="3171844" cy="1267360"/>
            </a:xfrm>
            <a:prstGeom prst="rect">
              <a:avLst/>
            </a:prstGeom>
          </p:spPr>
        </p:pic>
        <p:sp>
          <p:nvSpPr>
            <p:cNvPr id="10" name="对话气泡: 矩形 9"/>
            <p:cNvSpPr/>
            <p:nvPr/>
          </p:nvSpPr>
          <p:spPr bwMode="auto">
            <a:xfrm>
              <a:off x="5968538" y="4361411"/>
              <a:ext cx="3175462" cy="1307869"/>
            </a:xfrm>
            <a:prstGeom prst="wedgeRectCallout">
              <a:avLst>
                <a:gd name="adj1" fmla="val -56784"/>
                <a:gd name="adj2" fmla="val -35805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</p:grpSp>
      <p:sp>
        <p:nvSpPr>
          <p:cNvPr id="12" name="矩形 11"/>
          <p:cNvSpPr/>
          <p:nvPr/>
        </p:nvSpPr>
        <p:spPr bwMode="auto">
          <a:xfrm>
            <a:off x="426721" y="6390997"/>
            <a:ext cx="4211782" cy="3491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/>
              <a:t>source: </a:t>
            </a:r>
            <a:r>
              <a:rPr lang="en-US" altLang="zh-CN" sz="1400">
                <a:hlinkClick r:id="rId5"/>
              </a:rPr>
              <a:t>https://cn.etherscan.com/block/5695161</a:t>
            </a:r>
            <a:r>
              <a:rPr lang="en-US" altLang="zh-CN" sz="1400"/>
              <a:t> </a:t>
            </a:r>
            <a:endParaRPr lang="zh-CN" altLang="en-US" sz="140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8893"/>
            <a:ext cx="8052262" cy="345670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叔块奖励例子</a:t>
            </a:r>
            <a:r>
              <a:rPr kumimoji="1" lang="en-US" altLang="zh-CN"/>
              <a:t>#2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426721" y="5093309"/>
            <a:ext cx="60821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原始奖励：</a:t>
            </a:r>
            <a:r>
              <a:rPr lang="en-US" altLang="zh-CN" dirty="0"/>
              <a:t>3</a:t>
            </a:r>
          </a:p>
          <a:p>
            <a:r>
              <a:rPr lang="zh-CN" altLang="en-US" dirty="0"/>
              <a:t>手续费：</a:t>
            </a:r>
            <a:r>
              <a:rPr lang="en-US" altLang="zh-CN" dirty="0"/>
              <a:t>0.127605526</a:t>
            </a:r>
          </a:p>
          <a:p>
            <a:r>
              <a:rPr lang="zh-CN" altLang="en-US" dirty="0">
                <a:solidFill>
                  <a:srgbClr val="0432FF"/>
                </a:solidFill>
              </a:rPr>
              <a:t>额外奖励：</a:t>
            </a:r>
            <a:r>
              <a:rPr lang="zh-CN" altLang="en-US" dirty="0"/>
              <a:t>接受</a:t>
            </a:r>
            <a:r>
              <a:rPr lang="en-US" altLang="zh-CN" dirty="0"/>
              <a:t>2</a:t>
            </a:r>
            <a:r>
              <a:rPr lang="zh-CN" altLang="en-US" dirty="0"/>
              <a:t>个叔块，额外奖励：</a:t>
            </a:r>
            <a:r>
              <a:rPr lang="en-US" altLang="zh-CN" dirty="0"/>
              <a:t>3* (1/32)*2 = 0.1875</a:t>
            </a:r>
          </a:p>
          <a:p>
            <a:r>
              <a:rPr lang="zh-CN" altLang="en-US" dirty="0">
                <a:solidFill>
                  <a:srgbClr val="0432FF"/>
                </a:solidFill>
              </a:rPr>
              <a:t>叔块奖励：</a:t>
            </a:r>
            <a:r>
              <a:rPr lang="en-US" altLang="zh-CN" dirty="0"/>
              <a:t>3*</a:t>
            </a:r>
            <a:r>
              <a:rPr lang="zh-CN" altLang="en-US" dirty="0"/>
              <a:t>（</a:t>
            </a:r>
            <a:r>
              <a:rPr lang="en-US" altLang="zh-CN" dirty="0"/>
              <a:t>7/8 + 6/8</a:t>
            </a:r>
            <a:r>
              <a:rPr lang="zh-CN" altLang="en-US" dirty="0"/>
              <a:t>）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4.875</a:t>
            </a:r>
            <a:endParaRPr lang="zh-CN" altLang="en-US" dirty="0"/>
          </a:p>
        </p:txBody>
      </p:sp>
      <p:sp>
        <p:nvSpPr>
          <p:cNvPr id="10" name="对话气泡: 矩形 9"/>
          <p:cNvSpPr/>
          <p:nvPr/>
        </p:nvSpPr>
        <p:spPr bwMode="auto">
          <a:xfrm>
            <a:off x="3588848" y="4452535"/>
            <a:ext cx="2809836" cy="845443"/>
          </a:xfrm>
          <a:prstGeom prst="wedgeRectCallout">
            <a:avLst>
              <a:gd name="adj1" fmla="val 5738"/>
              <a:gd name="adj2" fmla="val -61369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426721" y="6390997"/>
            <a:ext cx="4211782" cy="3491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/>
              <a:t>source: </a:t>
            </a:r>
            <a:r>
              <a:rPr lang="en-US" altLang="zh-CN" sz="1400">
                <a:hlinkClick r:id="rId4"/>
              </a:rPr>
              <a:t>https://cn.etherscan.com/block/5695150</a:t>
            </a:r>
            <a:r>
              <a:rPr lang="en-US" altLang="zh-CN" sz="1400"/>
              <a:t> </a:t>
            </a:r>
            <a:endParaRPr lang="zh-CN" altLang="en-US" sz="140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151" y="4465596"/>
            <a:ext cx="2444210" cy="8066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444" y="4478462"/>
            <a:ext cx="2312018" cy="806650"/>
          </a:xfrm>
          <a:prstGeom prst="rect">
            <a:avLst/>
          </a:prstGeom>
        </p:spPr>
      </p:pic>
      <p:sp>
        <p:nvSpPr>
          <p:cNvPr id="19" name="对话气泡: 矩形 18"/>
          <p:cNvSpPr/>
          <p:nvPr/>
        </p:nvSpPr>
        <p:spPr bwMode="auto">
          <a:xfrm>
            <a:off x="6498487" y="4452535"/>
            <a:ext cx="2497933" cy="845443"/>
          </a:xfrm>
          <a:prstGeom prst="wedgeRectCallout">
            <a:avLst>
              <a:gd name="adj1" fmla="val -59742"/>
              <a:gd name="adj2" fmla="val -62024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283836" y="1121772"/>
            <a:ext cx="8377564" cy="369961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/>
              <a:t>创世区块包含大部分以太币（约</a:t>
            </a:r>
            <a:r>
              <a:rPr lang="en-US" altLang="zh-CN" sz="2000"/>
              <a:t>7200W</a:t>
            </a:r>
            <a:r>
              <a:rPr lang="zh-CN" altLang="en-US" sz="2000"/>
              <a:t>）。</a:t>
            </a:r>
            <a:endParaRPr lang="en-US" altLang="zh-CN" sz="2000"/>
          </a:p>
          <a:p>
            <a:pPr>
              <a:lnSpc>
                <a:spcPct val="130000"/>
              </a:lnSpc>
            </a:pPr>
            <a:r>
              <a:rPr lang="en-US" altLang="zh-CN" sz="2000"/>
              <a:t>“</a:t>
            </a:r>
            <a:r>
              <a:rPr lang="zh-CN" altLang="en-US" sz="2000"/>
              <a:t>挖矿挖的再努力，关键还是不能输在起跑线上</a:t>
            </a:r>
            <a:r>
              <a:rPr lang="en-US" altLang="zh-CN" sz="2000"/>
              <a:t>”</a:t>
            </a:r>
            <a:r>
              <a:rPr lang="zh-CN" altLang="en-US" sz="2000"/>
              <a:t>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以太币的总供应量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3801"/>
            <a:ext cx="9144000" cy="418628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426720" y="6390997"/>
            <a:ext cx="4887883" cy="3491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/>
              <a:t>source: </a:t>
            </a:r>
            <a:r>
              <a:rPr lang="en-US" altLang="zh-CN" sz="1400">
                <a:hlinkClick r:id="rId4"/>
              </a:rPr>
              <a:t>https://cn.etherscan.com/stat/supply</a:t>
            </a:r>
            <a:r>
              <a:rPr lang="zh-CN" altLang="en-US" sz="1400"/>
              <a:t>，</a:t>
            </a:r>
            <a:r>
              <a:rPr lang="en-US" altLang="zh-CN" sz="1400"/>
              <a:t>2021.10.6 </a:t>
            </a:r>
            <a:endParaRPr lang="zh-CN" altLang="en-US" sz="140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00305" y="6240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283836" y="1121772"/>
            <a:ext cx="8377564" cy="369961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/>
              <a:t>挖矿的集中化程度也很高。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以太坊的算力分布</a:t>
            </a:r>
            <a:endParaRPr lang="en-US" altLang="zh-CN" dirty="0"/>
          </a:p>
        </p:txBody>
      </p:sp>
      <p:sp>
        <p:nvSpPr>
          <p:cNvPr id="6" name="矩形 5"/>
          <p:cNvSpPr/>
          <p:nvPr/>
        </p:nvSpPr>
        <p:spPr bwMode="auto">
          <a:xfrm>
            <a:off x="426720" y="6390997"/>
            <a:ext cx="7420495" cy="3491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/>
              <a:t>source:</a:t>
            </a:r>
            <a:r>
              <a:rPr lang="zh-CN" altLang="en-US" sz="1400"/>
              <a:t> </a:t>
            </a:r>
            <a:r>
              <a:rPr lang="en-US" altLang="zh-CN" sz="1400">
                <a:hlinkClick r:id="rId3"/>
              </a:rPr>
              <a:t>https://cn.etherscan.com/stat/miner?range=7&amp;blocktype=blocks</a:t>
            </a:r>
            <a:r>
              <a:rPr lang="zh-CN" altLang="en-US" sz="1400"/>
              <a:t> ，</a:t>
            </a:r>
            <a:r>
              <a:rPr lang="en-US" altLang="zh-CN" sz="1400"/>
              <a:t>2021.10.6 </a:t>
            </a:r>
            <a:endParaRPr lang="zh-CN" altLang="en-US" sz="140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00305" y="6240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98" y="1816331"/>
            <a:ext cx="8035173" cy="424035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97428" y="5940097"/>
            <a:ext cx="3695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/>
              <a:t>最大的</a:t>
            </a:r>
            <a:r>
              <a:rPr lang="en-US" altLang="zh-CN" sz="1600"/>
              <a:t>25</a:t>
            </a:r>
            <a:r>
              <a:rPr lang="zh-CN" altLang="en-US" sz="1600"/>
              <a:t>个以太坊矿池所占的算力比重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283836" y="1121772"/>
            <a:ext cx="8377564" cy="369961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/>
              <a:t>2021</a:t>
            </a:r>
            <a:r>
              <a:rPr lang="zh-CN" altLang="en-US" sz="2000"/>
              <a:t>年大涨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以太币价格</a:t>
            </a:r>
            <a:endParaRPr lang="en-US" altLang="zh-CN" dirty="0"/>
          </a:p>
        </p:txBody>
      </p:sp>
      <p:sp>
        <p:nvSpPr>
          <p:cNvPr id="6" name="矩形 5"/>
          <p:cNvSpPr/>
          <p:nvPr/>
        </p:nvSpPr>
        <p:spPr bwMode="auto">
          <a:xfrm>
            <a:off x="426720" y="6390997"/>
            <a:ext cx="7420495" cy="3491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/>
              <a:t>source:</a:t>
            </a:r>
            <a:r>
              <a:rPr lang="zh-CN" altLang="en-US" sz="1400"/>
              <a:t> </a:t>
            </a:r>
            <a:r>
              <a:rPr lang="en-US" altLang="zh-CN" sz="1400">
                <a:hlinkClick r:id="rId3"/>
              </a:rPr>
              <a:t>https://cn.etherscan.com/chart/etherprice</a:t>
            </a:r>
            <a:r>
              <a:rPr lang="en-US" altLang="zh-CN" sz="1400"/>
              <a:t> </a:t>
            </a:r>
            <a:r>
              <a:rPr lang="zh-CN" altLang="en-US" sz="1400"/>
              <a:t>，</a:t>
            </a:r>
            <a:r>
              <a:rPr lang="en-US" altLang="zh-CN" sz="1400"/>
              <a:t>2021.10.6 </a:t>
            </a:r>
            <a:endParaRPr lang="zh-CN" altLang="en-US" sz="140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00305" y="6240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745573" y="5751995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/>
              <a:t>以太币价格随时间变化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07587"/>
            <a:ext cx="9144000" cy="408251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283836" y="1121772"/>
            <a:ext cx="8377564" cy="369961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/>
              <a:t>2021</a:t>
            </a:r>
            <a:r>
              <a:rPr lang="zh-CN" altLang="en-US" sz="2000"/>
              <a:t>年算力也大涨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以太坊算力</a:t>
            </a:r>
            <a:endParaRPr lang="en-US" altLang="zh-CN" dirty="0"/>
          </a:p>
        </p:txBody>
      </p:sp>
      <p:sp>
        <p:nvSpPr>
          <p:cNvPr id="6" name="矩形 5"/>
          <p:cNvSpPr/>
          <p:nvPr/>
        </p:nvSpPr>
        <p:spPr bwMode="auto">
          <a:xfrm>
            <a:off x="426720" y="6390997"/>
            <a:ext cx="7420495" cy="3491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/>
              <a:t>source:</a:t>
            </a:r>
            <a:r>
              <a:rPr lang="zh-CN" altLang="en-US" sz="1400"/>
              <a:t> </a:t>
            </a:r>
            <a:r>
              <a:rPr lang="en-US" altLang="zh-CN" sz="1400">
                <a:hlinkClick r:id="rId3"/>
              </a:rPr>
              <a:t>https://cn.etherscan.com/chart/hashrate</a:t>
            </a:r>
            <a:r>
              <a:rPr lang="en-US" altLang="zh-CN" sz="1400"/>
              <a:t> </a:t>
            </a:r>
            <a:r>
              <a:rPr lang="zh-CN" altLang="en-US" sz="1400"/>
              <a:t>，</a:t>
            </a:r>
            <a:r>
              <a:rPr lang="en-US" altLang="zh-CN" sz="1400"/>
              <a:t>2021.10.6 </a:t>
            </a:r>
            <a:endParaRPr lang="zh-CN" altLang="en-US" sz="140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00305" y="6240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745573" y="5751995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/>
              <a:t>以太币算力随时间变化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18" y="1568190"/>
            <a:ext cx="8377564" cy="416803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以太坊概述</a:t>
            </a:r>
            <a:endParaRPr lang="en-US" altLang="zh-CN"/>
          </a:p>
          <a:p>
            <a:r>
              <a:rPr kumimoji="1" lang="zh-CN" altLang="en-US"/>
              <a:t>以太坊的账户模型</a:t>
            </a:r>
            <a:endParaRPr kumimoji="1" lang="en-US" altLang="zh-CN"/>
          </a:p>
          <a:p>
            <a:r>
              <a:rPr kumimoji="1" lang="zh-CN" altLang="en-US"/>
              <a:t>以太坊的状态树</a:t>
            </a:r>
            <a:endParaRPr kumimoji="1" lang="en-US" altLang="zh-CN"/>
          </a:p>
          <a:p>
            <a:r>
              <a:rPr kumimoji="1" lang="zh-CN" altLang="en-US"/>
              <a:t>以太坊的交易树、收据树、</a:t>
            </a:r>
            <a:r>
              <a:rPr kumimoji="1" lang="en-US" altLang="zh-CN"/>
              <a:t>Bloom Filter</a:t>
            </a:r>
          </a:p>
          <a:p>
            <a:r>
              <a:rPr kumimoji="1" lang="zh-CN" altLang="en-US"/>
              <a:t>以太坊基本架构及原理</a:t>
            </a:r>
            <a:endParaRPr kumimoji="1" lang="en-US" altLang="zh-CN"/>
          </a:p>
          <a:p>
            <a:r>
              <a:rPr kumimoji="1" lang="zh-CN" altLang="en-US"/>
              <a:t>以太坊交易</a:t>
            </a:r>
            <a:endParaRPr kumimoji="1" lang="en-US" altLang="zh-CN"/>
          </a:p>
          <a:p>
            <a:r>
              <a:rPr kumimoji="1" lang="zh-CN" altLang="en-US"/>
              <a:t>以太坊共识机制</a:t>
            </a:r>
            <a:endParaRPr kumimoji="1" lang="en-US" altLang="zh-CN"/>
          </a:p>
          <a:p>
            <a:r>
              <a:rPr kumimoji="1" lang="zh-CN" altLang="en-US">
                <a:solidFill>
                  <a:srgbClr val="FF0000"/>
                </a:solidFill>
              </a:rPr>
              <a:t>以太坊挖矿难度调整</a:t>
            </a:r>
            <a:endParaRPr kumimoji="1" lang="en-US" altLang="zh-CN">
              <a:solidFill>
                <a:srgbClr val="FF0000"/>
              </a:solidFill>
            </a:endParaRPr>
          </a:p>
          <a:p>
            <a:r>
              <a:rPr kumimoji="1" lang="zh-CN" altLang="en-US"/>
              <a:t>以太坊区块结构</a:t>
            </a:r>
            <a:endParaRPr kumimoji="1" lang="en-US" altLang="zh-CN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难度调整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171" y="1060511"/>
            <a:ext cx="5785658" cy="18611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E7E6E6"/>
              </a:clrFrom>
              <a:clrTo>
                <a:srgbClr val="E7E6E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2347" y="2971509"/>
            <a:ext cx="7010667" cy="30967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智能合约</a:t>
            </a:r>
            <a:endParaRPr lang="zh-CN" altLang="en-US" dirty="0"/>
          </a:p>
        </p:txBody>
      </p:sp>
      <p:sp>
        <p:nvSpPr>
          <p:cNvPr id="5" name="内容占位符 485"/>
          <p:cNvSpPr>
            <a:spLocks noGrp="1"/>
          </p:cNvSpPr>
          <p:nvPr>
            <p:ph idx="1"/>
          </p:nvPr>
        </p:nvSpPr>
        <p:spPr>
          <a:xfrm>
            <a:off x="520151" y="1291077"/>
            <a:ext cx="7831757" cy="5302578"/>
          </a:xfrm>
        </p:spPr>
        <p:txBody>
          <a:bodyPr anchor="t" anchorCtr="0"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dirty="0"/>
              <a:t>为了解决传统合约的弊端，</a:t>
            </a:r>
            <a:r>
              <a:rPr lang="zh-CN" altLang="zh-CN" sz="2000" dirty="0">
                <a:solidFill>
                  <a:srgbClr val="0432FF"/>
                </a:solidFill>
              </a:rPr>
              <a:t>尼克·萨博</a:t>
            </a:r>
            <a:r>
              <a:rPr lang="zh-CN" altLang="en-US" sz="2000" dirty="0"/>
              <a:t>提出智能合约。</a:t>
            </a:r>
            <a:endParaRPr lang="en-US" altLang="zh-CN" sz="2000" dirty="0"/>
          </a:p>
          <a:p>
            <a:pPr lvl="1">
              <a:lnSpc>
                <a:spcPct val="140000"/>
              </a:lnSpc>
            </a:pPr>
            <a:r>
              <a:rPr lang="zh-CN" altLang="zh-CN" sz="2000" dirty="0"/>
              <a:t>一般认为，智能合约指能够自动执行合约条款的计算机程序，其概念由尼克·萨博在</a:t>
            </a:r>
            <a:r>
              <a:rPr lang="en-US" altLang="zh-CN" sz="2000" dirty="0"/>
              <a:t>1994</a:t>
            </a:r>
            <a:r>
              <a:rPr lang="zh-CN" altLang="zh-CN" sz="2000" dirty="0"/>
              <a:t>年提出，</a:t>
            </a:r>
            <a:endParaRPr lang="en-US" altLang="zh-CN" sz="2000" dirty="0"/>
          </a:p>
          <a:p>
            <a:pPr lvl="1">
              <a:lnSpc>
                <a:spcPct val="140000"/>
              </a:lnSpc>
            </a:pPr>
            <a:r>
              <a:rPr lang="zh-CN" altLang="zh-CN" sz="2000" dirty="0"/>
              <a:t>具有</a:t>
            </a:r>
            <a:r>
              <a:rPr lang="zh-CN" altLang="zh-CN" sz="2000" dirty="0">
                <a:solidFill>
                  <a:srgbClr val="0432FF"/>
                </a:solidFill>
              </a:rPr>
              <a:t>事件驱动</a:t>
            </a:r>
            <a:r>
              <a:rPr lang="zh-CN" altLang="zh-CN" sz="2000" dirty="0"/>
              <a:t>、</a:t>
            </a:r>
            <a:r>
              <a:rPr lang="zh-CN" altLang="zh-CN" sz="2000" dirty="0">
                <a:solidFill>
                  <a:srgbClr val="0432FF"/>
                </a:solidFill>
              </a:rPr>
              <a:t>价值转移</a:t>
            </a:r>
            <a:r>
              <a:rPr lang="zh-CN" altLang="zh-CN" sz="2000" dirty="0"/>
              <a:t>、</a:t>
            </a:r>
            <a:r>
              <a:rPr lang="zh-CN" altLang="zh-CN" sz="2000" dirty="0">
                <a:solidFill>
                  <a:srgbClr val="0432FF"/>
                </a:solidFill>
              </a:rPr>
              <a:t>自动执行</a:t>
            </a:r>
            <a:r>
              <a:rPr lang="zh-CN" altLang="zh-CN" sz="2000" dirty="0"/>
              <a:t>等特性。</a:t>
            </a:r>
          </a:p>
          <a:p>
            <a:pPr>
              <a:lnSpc>
                <a:spcPct val="140000"/>
              </a:lnSpc>
            </a:pPr>
            <a:endParaRPr lang="en-US" altLang="zh-CN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353" y="3652057"/>
            <a:ext cx="4175782" cy="2258732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难度调整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184" y="1590898"/>
            <a:ext cx="5140035" cy="14510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E7E6E6"/>
              </a:clrFrom>
              <a:clrTo>
                <a:srgbClr val="E7E6E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7440" y="2998179"/>
            <a:ext cx="6827520" cy="3257931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234419" y="1055271"/>
            <a:ext cx="8377564" cy="369961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/>
              <a:t>自适应难度调整：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E7E6E6"/>
              </a:clrFrom>
              <a:clrTo>
                <a:srgbClr val="E7E6E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4092" y="1042210"/>
            <a:ext cx="1243013" cy="500063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难度调整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982" y="1196068"/>
            <a:ext cx="5140035" cy="14510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E7E6E6"/>
              </a:clrFrom>
              <a:clrTo>
                <a:srgbClr val="E7E6E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0312" y="2647104"/>
            <a:ext cx="7603375" cy="3815328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难度炸弹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036" y="1269452"/>
            <a:ext cx="4353100" cy="1201439"/>
          </a:xfrm>
          <a:prstGeom prst="rect">
            <a:avLst/>
          </a:prstGeom>
        </p:spPr>
      </p:pic>
      <p:sp>
        <p:nvSpPr>
          <p:cNvPr id="7" name="对话气泡: 矩形 6"/>
          <p:cNvSpPr/>
          <p:nvPr/>
        </p:nvSpPr>
        <p:spPr bwMode="auto">
          <a:xfrm>
            <a:off x="1141615" y="1269452"/>
            <a:ext cx="1230284" cy="343592"/>
          </a:xfrm>
          <a:prstGeom prst="wedgeRectCallout">
            <a:avLst>
              <a:gd name="adj1" fmla="val 95489"/>
              <a:gd name="adj2" fmla="val 57662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难度炸弹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E7E6E6"/>
              </a:clrFrom>
              <a:clrTo>
                <a:srgbClr val="E7E6E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9214" y="2566017"/>
            <a:ext cx="7165571" cy="3532596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难度炸弹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092"/>
            <a:ext cx="9144000" cy="435010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76451" y="1451956"/>
            <a:ext cx="3763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难度炸弹（</a:t>
            </a:r>
            <a:r>
              <a:rPr lang="en-US" altLang="zh-CN"/>
              <a:t>difficulty bomb</a:t>
            </a:r>
            <a:r>
              <a:rPr lang="zh-CN" altLang="en-US"/>
              <a:t>）的威力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以太坊发展的四个阶段</a:t>
            </a:r>
            <a:endParaRPr lang="zh-CN" altLang="en-US" dirty="0"/>
          </a:p>
        </p:txBody>
      </p:sp>
      <p:sp>
        <p:nvSpPr>
          <p:cNvPr id="7" name="内容占位符 2"/>
          <p:cNvSpPr txBox="1"/>
          <p:nvPr/>
        </p:nvSpPr>
        <p:spPr bwMode="auto">
          <a:xfrm>
            <a:off x="2627243" y="1740080"/>
            <a:ext cx="6034157" cy="4586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normAutofit fontScale="62500" lnSpcReduction="20000"/>
          </a:bodyPr>
          <a:lstStyle>
            <a:lvl1pPr marL="292100" indent="-2921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9144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 defTabSz="914400"/>
            <a:r>
              <a:rPr lang="en-US" altLang="zh-CN" kern="0"/>
              <a:t>Frontier</a:t>
            </a:r>
            <a:r>
              <a:rPr lang="zh-CN" altLang="en-US" kern="0"/>
              <a:t>（前沿）阶段 </a:t>
            </a:r>
            <a:endParaRPr lang="en-US" altLang="zh-CN" kern="0"/>
          </a:p>
          <a:p>
            <a:pPr lvl="1" defTabSz="914400"/>
            <a:r>
              <a:rPr lang="zh-CN" altLang="en-US" kern="0"/>
              <a:t>仅开发者测试使用</a:t>
            </a:r>
            <a:endParaRPr lang="en-US" altLang="zh-CN" kern="0"/>
          </a:p>
          <a:p>
            <a:pPr defTabSz="914400"/>
            <a:endParaRPr lang="en-US" altLang="zh-CN" kern="0"/>
          </a:p>
          <a:p>
            <a:pPr defTabSz="914400"/>
            <a:r>
              <a:rPr lang="en-US" altLang="zh-CN" kern="0"/>
              <a:t>Homestead</a:t>
            </a:r>
            <a:r>
              <a:rPr lang="zh-CN" altLang="en-US" kern="0"/>
              <a:t>（家园）阶段</a:t>
            </a:r>
            <a:endParaRPr lang="en-US" altLang="zh-CN" kern="0"/>
          </a:p>
          <a:p>
            <a:pPr lvl="1" defTabSz="914400"/>
            <a:r>
              <a:rPr lang="zh-CN" altLang="en-US" kern="0"/>
              <a:t>提供图形界面，提升安全性和平稳性</a:t>
            </a:r>
            <a:endParaRPr lang="en-US" altLang="zh-CN" kern="0"/>
          </a:p>
          <a:p>
            <a:pPr lvl="1" defTabSz="914400"/>
            <a:endParaRPr lang="en-US" altLang="zh-CN" kern="0"/>
          </a:p>
          <a:p>
            <a:pPr defTabSz="914400"/>
            <a:r>
              <a:rPr lang="en-US" altLang="zh-CN" kern="0">
                <a:solidFill>
                  <a:srgbClr val="EE1B40"/>
                </a:solidFill>
              </a:rPr>
              <a:t>Metropolis</a:t>
            </a:r>
            <a:r>
              <a:rPr lang="zh-CN" altLang="en-US" kern="0">
                <a:solidFill>
                  <a:srgbClr val="EE1B40"/>
                </a:solidFill>
              </a:rPr>
              <a:t>（大都会）阶段</a:t>
            </a:r>
            <a:endParaRPr lang="en-US" altLang="zh-CN" kern="0">
              <a:solidFill>
                <a:srgbClr val="EE1B40"/>
              </a:solidFill>
            </a:endParaRPr>
          </a:p>
          <a:p>
            <a:pPr lvl="1"/>
            <a:r>
              <a:rPr lang="zh-CN" altLang="en-US" b="0" i="0" u="none" strike="noStrike" baseline="0">
                <a:latin typeface="KaiTi" panose="020B0503020204020204" pitchFamily="49" charset="-122"/>
                <a:ea typeface="KaiTi" panose="020B0503020204020204" pitchFamily="49" charset="-122"/>
              </a:rPr>
              <a:t>又分为</a:t>
            </a:r>
            <a:r>
              <a:rPr lang="en-US" altLang="zh-CN" b="0" i="0" u="none" strike="noStrike" baseline="0">
                <a:latin typeface="Times New Roman" panose="02020503050405090304" pitchFamily="18" charset="0"/>
                <a:ea typeface="KaiTi" panose="020B0503020204020204" pitchFamily="49" charset="-122"/>
              </a:rPr>
              <a:t>Byzantium</a:t>
            </a:r>
            <a:r>
              <a:rPr lang="zh-CN" altLang="en-US" b="0" i="0" u="none" strike="noStrike" baseline="0">
                <a:latin typeface="KaiTi" panose="020B0503020204020204" pitchFamily="49" charset="-122"/>
                <a:ea typeface="KaiTi" panose="020B0503020204020204" pitchFamily="49" charset="-122"/>
              </a:rPr>
              <a:t>和</a:t>
            </a:r>
            <a:r>
              <a:rPr lang="en-US" altLang="zh-CN" b="0" i="0" u="none" strike="noStrike" baseline="0">
                <a:latin typeface="Times New Roman" panose="02020503050405090304" pitchFamily="18" charset="0"/>
                <a:ea typeface="KaiTi" panose="020B0503020204020204" pitchFamily="49" charset="-122"/>
              </a:rPr>
              <a:t>Constantinople</a:t>
            </a:r>
            <a:r>
              <a:rPr lang="zh-CN" altLang="en-US" b="0" i="0" u="none" strike="noStrike" baseline="0">
                <a:latin typeface="KaiTi" panose="020B0503020204020204" pitchFamily="49" charset="-122"/>
                <a:ea typeface="KaiTi" panose="020B0503020204020204" pitchFamily="49" charset="-122"/>
              </a:rPr>
              <a:t>两个子阶段 </a:t>
            </a:r>
          </a:p>
          <a:p>
            <a:pPr lvl="1"/>
            <a:r>
              <a:rPr lang="zh-CN" altLang="en-US" b="0" i="0" u="none" strike="noStrike" baseline="0">
                <a:solidFill>
                  <a:srgbClr val="FF0000"/>
                </a:solidFill>
                <a:latin typeface="KaiTi" panose="020B0503020204020204" pitchFamily="49" charset="-122"/>
                <a:ea typeface="KaiTi" panose="020B0503020204020204" pitchFamily="49" charset="-122"/>
              </a:rPr>
              <a:t>难度炸弹的回调发生在</a:t>
            </a:r>
            <a:r>
              <a:rPr lang="en-US" altLang="zh-CN" b="0" i="0" u="none" strike="noStrike" baseline="0">
                <a:solidFill>
                  <a:srgbClr val="FF0000"/>
                </a:solidFill>
                <a:latin typeface="Times New Roman" panose="02020503050405090304" pitchFamily="18" charset="0"/>
                <a:ea typeface="KaiTi" panose="020B0503020204020204" pitchFamily="49" charset="-122"/>
              </a:rPr>
              <a:t>Byzantium</a:t>
            </a:r>
            <a:r>
              <a:rPr lang="zh-CN" altLang="en-US" b="0" i="0" u="none" strike="noStrike" baseline="0">
                <a:solidFill>
                  <a:srgbClr val="FF0000"/>
                </a:solidFill>
                <a:latin typeface="KaiTi" panose="020B0503020204020204" pitchFamily="49" charset="-122"/>
                <a:ea typeface="KaiTi" panose="020B0503020204020204" pitchFamily="49" charset="-122"/>
              </a:rPr>
              <a:t>这个子阶段</a:t>
            </a:r>
            <a:r>
              <a:rPr lang="zh-CN" altLang="en-US" b="0" i="0" u="none" strike="noStrike" baseline="0">
                <a:latin typeface="KaiTi" panose="020B0503020204020204" pitchFamily="49" charset="-122"/>
                <a:ea typeface="KaiTi" panose="020B0503020204020204" pitchFamily="49" charset="-122"/>
              </a:rPr>
              <a:t>，在</a:t>
            </a:r>
            <a:r>
              <a:rPr lang="en-US" altLang="zh-CN" b="0" i="0" u="none" strike="noStrike" baseline="0">
                <a:latin typeface="Times New Roman" panose="02020503050405090304" pitchFamily="18" charset="0"/>
                <a:ea typeface="KaiTi" panose="020B0503020204020204" pitchFamily="49" charset="-122"/>
              </a:rPr>
              <a:t>EIP</a:t>
            </a:r>
            <a:r>
              <a:rPr lang="zh-CN" altLang="en-US" b="0" i="0" u="none" strike="noStrike" baseline="0">
                <a:latin typeface="KaiTi" panose="020B0503020204020204" pitchFamily="49" charset="-122"/>
                <a:ea typeface="KaiTi" panose="020B0503020204020204" pitchFamily="49" charset="-122"/>
              </a:rPr>
              <a:t>（</a:t>
            </a:r>
            <a:r>
              <a:rPr lang="en-US" altLang="zh-CN" b="0" i="0" u="none" strike="noStrike" baseline="0">
                <a:latin typeface="Times New Roman" panose="02020503050405090304" pitchFamily="18" charset="0"/>
                <a:ea typeface="KaiTi" panose="020B0503020204020204" pitchFamily="49" charset="-122"/>
              </a:rPr>
              <a:t>Ethereum Improvement Proposal</a:t>
            </a:r>
            <a:r>
              <a:rPr lang="zh-CN" altLang="en-US" b="0" i="0" u="none" strike="noStrike" baseline="0">
                <a:latin typeface="KaiTi" panose="020B0503020204020204" pitchFamily="49" charset="-122"/>
                <a:ea typeface="KaiTi" panose="020B0503020204020204" pitchFamily="49" charset="-122"/>
              </a:rPr>
              <a:t>）中决定 </a:t>
            </a:r>
          </a:p>
          <a:p>
            <a:pPr lvl="1"/>
            <a:r>
              <a:rPr lang="zh-CN" altLang="en-US" b="0" i="0" u="none" strike="noStrike" baseline="0">
                <a:latin typeface="KaiTi" panose="020B0503020204020204" pitchFamily="49" charset="-122"/>
                <a:ea typeface="KaiTi" panose="020B0503020204020204" pitchFamily="49" charset="-122"/>
              </a:rPr>
              <a:t>同时把</a:t>
            </a:r>
            <a:r>
              <a:rPr lang="en-US" altLang="zh-CN" b="0" i="0" u="none" strike="noStrike" baseline="0">
                <a:latin typeface="Times New Roman" panose="02020503050405090304" pitchFamily="18" charset="0"/>
                <a:ea typeface="KaiTi" panose="020B0503020204020204" pitchFamily="49" charset="-122"/>
              </a:rPr>
              <a:t>block reward</a:t>
            </a:r>
            <a:r>
              <a:rPr lang="zh-CN" altLang="en-US" b="0" i="0" u="none" strike="noStrike" baseline="0">
                <a:latin typeface="KaiTi" panose="020B0503020204020204" pitchFamily="49" charset="-122"/>
                <a:ea typeface="KaiTi" panose="020B0503020204020204" pitchFamily="49" charset="-122"/>
              </a:rPr>
              <a:t>从</a:t>
            </a:r>
            <a:r>
              <a:rPr lang="en-US" altLang="zh-CN" b="0" i="0" u="none" strike="noStrike" baseline="0">
                <a:latin typeface="Times New Roman" panose="02020503050405090304" pitchFamily="18" charset="0"/>
                <a:ea typeface="KaiTi" panose="020B0503020204020204" pitchFamily="49" charset="-122"/>
              </a:rPr>
              <a:t>5</a:t>
            </a:r>
            <a:r>
              <a:rPr lang="zh-CN" altLang="en-US" b="0" i="0" u="none" strike="noStrike" baseline="0">
                <a:latin typeface="KaiTi" panose="020B0503020204020204" pitchFamily="49" charset="-122"/>
                <a:ea typeface="KaiTi" panose="020B0503020204020204" pitchFamily="49" charset="-122"/>
              </a:rPr>
              <a:t>个</a:t>
            </a:r>
            <a:r>
              <a:rPr lang="en-US" altLang="zh-CN" b="0" i="0" u="none" strike="noStrike" baseline="0">
                <a:latin typeface="Times New Roman" panose="02020503050405090304" pitchFamily="18" charset="0"/>
                <a:ea typeface="KaiTi" panose="020B0503020204020204" pitchFamily="49" charset="-122"/>
              </a:rPr>
              <a:t>ETH</a:t>
            </a:r>
            <a:r>
              <a:rPr lang="zh-CN" altLang="en-US" b="0" i="0" u="none" strike="noStrike" baseline="0">
                <a:latin typeface="KaiTi" panose="020B0503020204020204" pitchFamily="49" charset="-122"/>
                <a:ea typeface="KaiTi" panose="020B0503020204020204" pitchFamily="49" charset="-122"/>
              </a:rPr>
              <a:t>降为</a:t>
            </a:r>
            <a:r>
              <a:rPr lang="en-US" altLang="zh-CN" b="0" i="0" u="none" strike="noStrike" baseline="0">
                <a:latin typeface="Times New Roman" panose="02020503050405090304" pitchFamily="18" charset="0"/>
                <a:ea typeface="KaiTi" panose="020B0503020204020204" pitchFamily="49" charset="-122"/>
              </a:rPr>
              <a:t>3</a:t>
            </a:r>
            <a:r>
              <a:rPr lang="zh-CN" altLang="en-US" b="0" i="0" u="none" strike="noStrike" baseline="0">
                <a:latin typeface="KaiTi" panose="020B0503020204020204" pitchFamily="49" charset="-122"/>
                <a:ea typeface="KaiTi" panose="020B0503020204020204" pitchFamily="49" charset="-122"/>
              </a:rPr>
              <a:t>个</a:t>
            </a:r>
            <a:r>
              <a:rPr lang="en-US" altLang="zh-CN" b="0" i="0" u="none" strike="noStrike" baseline="0">
                <a:latin typeface="Times New Roman" panose="02020503050405090304" pitchFamily="18" charset="0"/>
                <a:ea typeface="KaiTi" panose="020B0503020204020204" pitchFamily="49" charset="-122"/>
              </a:rPr>
              <a:t>ETH </a:t>
            </a:r>
          </a:p>
          <a:p>
            <a:pPr marL="457200" lvl="1" indent="0" defTabSz="914400">
              <a:buFont typeface="Arial" panose="020B0604020202090204" pitchFamily="34" charset="0"/>
              <a:buNone/>
            </a:pPr>
            <a:endParaRPr lang="en-US" altLang="zh-CN" kern="0"/>
          </a:p>
          <a:p>
            <a:pPr defTabSz="914400"/>
            <a:r>
              <a:rPr lang="en-US" altLang="zh-CN" kern="0"/>
              <a:t>Serenity</a:t>
            </a:r>
            <a:r>
              <a:rPr lang="zh-CN" altLang="en-US" kern="0"/>
              <a:t>（宁静）阶段</a:t>
            </a:r>
            <a:endParaRPr lang="en-US" altLang="zh-CN" kern="0"/>
          </a:p>
          <a:p>
            <a:pPr lvl="1" defTabSz="914400"/>
            <a:r>
              <a:rPr lang="zh-CN" altLang="en-US" kern="0"/>
              <a:t>预期将共识机制从工作量证明</a:t>
            </a:r>
            <a:r>
              <a:rPr lang="en-US" altLang="zh-CN" kern="0"/>
              <a:t>(Proof of Work</a:t>
            </a:r>
            <a:r>
              <a:rPr lang="zh-CN" altLang="en-US" kern="0"/>
              <a:t>，简称 </a:t>
            </a:r>
            <a:r>
              <a:rPr lang="en-US" altLang="zh-CN" kern="0"/>
              <a:t>PoW)</a:t>
            </a:r>
            <a:r>
              <a:rPr lang="zh-CN" altLang="en-US" kern="0"/>
              <a:t>转向 </a:t>
            </a:r>
            <a:r>
              <a:rPr lang="en-US" altLang="zh-CN" kern="0"/>
              <a:t>PoS</a:t>
            </a:r>
            <a:r>
              <a:rPr lang="zh-CN" altLang="en-US" kern="0"/>
              <a:t>，使持币者也能有一定的决定权 </a:t>
            </a:r>
          </a:p>
          <a:p>
            <a:pPr marL="457200" lvl="1" indent="0" defTabSz="914400">
              <a:buFont typeface="Arial" panose="020B0604020202090204" pitchFamily="34" charset="0"/>
              <a:buNone/>
            </a:pPr>
            <a:endParaRPr lang="zh-CN" altLang="en-US" kern="0" dirty="0"/>
          </a:p>
        </p:txBody>
      </p:sp>
      <p:sp>
        <p:nvSpPr>
          <p:cNvPr id="8" name="下箭头 7"/>
          <p:cNvSpPr/>
          <p:nvPr/>
        </p:nvSpPr>
        <p:spPr>
          <a:xfrm>
            <a:off x="485874" y="1523598"/>
            <a:ext cx="689113" cy="3810799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箭头连接符 10"/>
          <p:cNvCxnSpPr/>
          <p:nvPr/>
        </p:nvCxnSpPr>
        <p:spPr>
          <a:xfrm>
            <a:off x="1174987" y="1906180"/>
            <a:ext cx="1452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129040" y="1523598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2015 </a:t>
            </a:r>
            <a:r>
              <a:rPr lang="zh-CN" altLang="en-US" dirty="0"/>
              <a:t>年 </a:t>
            </a:r>
            <a:r>
              <a:rPr lang="en-US" altLang="zh-CN" dirty="0"/>
              <a:t>7 </a:t>
            </a:r>
            <a:r>
              <a:rPr lang="zh-CN" altLang="en-US" dirty="0"/>
              <a:t>月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29040" y="2748238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2016 </a:t>
            </a:r>
            <a:r>
              <a:rPr lang="zh-CN" altLang="en-US" dirty="0"/>
              <a:t>年 </a:t>
            </a:r>
            <a:r>
              <a:rPr lang="en-US" altLang="zh-CN" dirty="0"/>
              <a:t>3</a:t>
            </a:r>
            <a:r>
              <a:rPr lang="zh-CN" altLang="en-US" dirty="0"/>
              <a:t> 月 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129040" y="3848761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2017 </a:t>
            </a:r>
            <a:r>
              <a:rPr lang="zh-CN" altLang="en-US" dirty="0"/>
              <a:t>年 </a:t>
            </a:r>
            <a:r>
              <a:rPr lang="en-US" altLang="zh-CN" dirty="0"/>
              <a:t>10</a:t>
            </a:r>
            <a:r>
              <a:rPr lang="zh-CN" altLang="en-US" dirty="0"/>
              <a:t> 月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212396" y="497994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至今未完成</a:t>
            </a:r>
          </a:p>
        </p:txBody>
      </p:sp>
      <p:cxnSp>
        <p:nvCxnSpPr>
          <p:cNvPr id="14" name="直线箭头连接符 125"/>
          <p:cNvCxnSpPr/>
          <p:nvPr/>
        </p:nvCxnSpPr>
        <p:spPr>
          <a:xfrm>
            <a:off x="1174987" y="3148567"/>
            <a:ext cx="1452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26"/>
          <p:cNvCxnSpPr/>
          <p:nvPr/>
        </p:nvCxnSpPr>
        <p:spPr>
          <a:xfrm>
            <a:off x="1182324" y="4217272"/>
            <a:ext cx="1452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27"/>
          <p:cNvCxnSpPr/>
          <p:nvPr/>
        </p:nvCxnSpPr>
        <p:spPr>
          <a:xfrm>
            <a:off x="1182324" y="5358371"/>
            <a:ext cx="1452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难度炸弹的调整对出块的影响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6333"/>
            <a:ext cx="9144000" cy="4036478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 bwMode="auto">
          <a:xfrm>
            <a:off x="426720" y="6390997"/>
            <a:ext cx="7420495" cy="3491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/>
              <a:t>source:</a:t>
            </a:r>
            <a:r>
              <a:rPr lang="zh-CN" altLang="en-US" sz="1400"/>
              <a:t> </a:t>
            </a:r>
            <a:r>
              <a:rPr lang="en-US" altLang="zh-CN" sz="1400">
                <a:hlinkClick r:id="rId4"/>
              </a:rPr>
              <a:t>https://cn.etherscan.com/chart/blocktime</a:t>
            </a:r>
            <a:r>
              <a:rPr lang="en-US" altLang="zh-CN" sz="1400"/>
              <a:t> </a:t>
            </a:r>
            <a:r>
              <a:rPr lang="zh-CN" altLang="en-US" sz="1400"/>
              <a:t>，</a:t>
            </a:r>
            <a:r>
              <a:rPr lang="en-US" altLang="zh-CN" sz="1400"/>
              <a:t>2021.10.6 </a:t>
            </a:r>
            <a:endParaRPr lang="zh-CN" altLang="en-US" sz="140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6720" y="4992811"/>
            <a:ext cx="53206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早期的难度调整，主要是为了稳定出块时间。</a:t>
            </a: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出块时间大幅度增长，是因为难度炸弹的效应。</a:t>
            </a: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调整后总的出块时间又恢复到原来的水平。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以太坊概述</a:t>
            </a:r>
            <a:endParaRPr lang="en-US" altLang="zh-CN"/>
          </a:p>
          <a:p>
            <a:r>
              <a:rPr kumimoji="1" lang="zh-CN" altLang="en-US"/>
              <a:t>以太坊的账户模型</a:t>
            </a:r>
            <a:endParaRPr kumimoji="1" lang="en-US" altLang="zh-CN"/>
          </a:p>
          <a:p>
            <a:r>
              <a:rPr kumimoji="1" lang="zh-CN" altLang="en-US"/>
              <a:t>以太坊的状态树</a:t>
            </a:r>
            <a:endParaRPr kumimoji="1" lang="en-US" altLang="zh-CN"/>
          </a:p>
          <a:p>
            <a:r>
              <a:rPr kumimoji="1" lang="zh-CN" altLang="en-US"/>
              <a:t>以太坊的交易树、收据树、</a:t>
            </a:r>
            <a:r>
              <a:rPr kumimoji="1" lang="en-US" altLang="zh-CN"/>
              <a:t>Bloom Filter</a:t>
            </a:r>
          </a:p>
          <a:p>
            <a:r>
              <a:rPr kumimoji="1" lang="zh-CN" altLang="en-US"/>
              <a:t>以太坊基本架构及原理</a:t>
            </a:r>
            <a:endParaRPr kumimoji="1" lang="en-US" altLang="zh-CN"/>
          </a:p>
          <a:p>
            <a:r>
              <a:rPr kumimoji="1" lang="zh-CN" altLang="en-US"/>
              <a:t>以太坊交易</a:t>
            </a:r>
            <a:endParaRPr kumimoji="1" lang="en-US" altLang="zh-CN"/>
          </a:p>
          <a:p>
            <a:r>
              <a:rPr kumimoji="1" lang="zh-CN" altLang="en-US"/>
              <a:t>以太坊共识机制</a:t>
            </a:r>
            <a:endParaRPr kumimoji="1" lang="en-US" altLang="zh-CN"/>
          </a:p>
          <a:p>
            <a:r>
              <a:rPr kumimoji="1" lang="zh-CN" altLang="en-US"/>
              <a:t>以太坊挖矿难度调整</a:t>
            </a:r>
            <a:endParaRPr kumimoji="1" lang="en-US" altLang="zh-CN"/>
          </a:p>
          <a:p>
            <a:r>
              <a:rPr kumimoji="1" lang="zh-CN" altLang="en-US">
                <a:solidFill>
                  <a:srgbClr val="FF0000"/>
                </a:solidFill>
              </a:rPr>
              <a:t>以太坊区块结构</a:t>
            </a:r>
            <a:endParaRPr kumimoji="1"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区块结构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182732"/>
            <a:ext cx="8377564" cy="3634194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/>
              <a:t>背景</a:t>
            </a:r>
            <a:endParaRPr lang="en-US" altLang="zh-CN" sz="2400"/>
          </a:p>
          <a:p>
            <a:pPr lvl="1">
              <a:lnSpc>
                <a:spcPct val="130000"/>
              </a:lnSpc>
            </a:pPr>
            <a:r>
              <a:rPr lang="zh-TW" altLang="zh-CN" sz="2400"/>
              <a:t>以太坊的区块同样是打包成一批执行的交易，它的数据结构同样分成了区块头和区块体。</a:t>
            </a:r>
            <a:r>
              <a:rPr lang="zh-CN" altLang="zh-CN" sz="2400"/>
              <a:t> 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592" y="3117601"/>
            <a:ext cx="7835748" cy="289316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区块结构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182732"/>
            <a:ext cx="8377564" cy="363419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30000"/>
              </a:lnSpc>
            </a:pPr>
            <a:r>
              <a:rPr lang="zh-CN" altLang="en-US"/>
              <a:t>以太坊区块头内容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zh-TW" altLang="zh-CN"/>
              <a:t>记录以太坊状态的状态根</a:t>
            </a:r>
            <a:r>
              <a:rPr lang="zh-CN" altLang="zh-CN"/>
              <a:t> </a:t>
            </a:r>
            <a:endParaRPr lang="en-US" altLang="zh-TW"/>
          </a:p>
          <a:p>
            <a:pPr lvl="1">
              <a:lnSpc>
                <a:spcPct val="130000"/>
              </a:lnSpc>
            </a:pPr>
            <a:r>
              <a:rPr lang="zh-CN" altLang="en-US"/>
              <a:t>交易列表、</a:t>
            </a:r>
            <a:r>
              <a:rPr lang="zh-TW" altLang="zh-CN"/>
              <a:t>收据列表和叔块列表对应的哈希值</a:t>
            </a:r>
            <a:r>
              <a:rPr lang="zh-CN" altLang="zh-CN"/>
              <a:t> 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zh-TW" altLang="zh-CN"/>
              <a:t>最长不超过</a:t>
            </a:r>
            <a:r>
              <a:rPr lang="en-US" altLang="zh-CN"/>
              <a:t>100KB</a:t>
            </a:r>
            <a:r>
              <a:rPr lang="zh-TW" altLang="zh-CN"/>
              <a:t>的额外数据</a:t>
            </a:r>
            <a:r>
              <a:rPr lang="zh-CN" altLang="zh-CN"/>
              <a:t> </a:t>
            </a:r>
            <a:endParaRPr lang="en-US" altLang="zh-CN">
              <a:solidFill>
                <a:srgbClr val="C0000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/>
              <a:t>以太坊区块体内容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zh-TW" altLang="zh-CN"/>
              <a:t>交易组成的交易列表</a:t>
            </a:r>
            <a:r>
              <a:rPr lang="zh-CN" altLang="zh-CN"/>
              <a:t> 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zh-TW" altLang="zh-CN"/>
              <a:t>由交易执行信息组成的收据列表</a:t>
            </a:r>
            <a:r>
              <a:rPr lang="zh-CN" altLang="zh-CN"/>
              <a:t> 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zh-TW" altLang="zh-CN"/>
              <a:t>用于改进以太坊共识过程的叔块列表</a:t>
            </a:r>
            <a:r>
              <a:rPr lang="zh-CN" altLang="zh-CN"/>
              <a:t> 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区块头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87" y="1313411"/>
            <a:ext cx="6555515" cy="488788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72102" y="1856510"/>
            <a:ext cx="2230098" cy="430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5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父块哈希</a:t>
            </a:r>
            <a:endParaRPr lang="en-US" altLang="zh-CN"/>
          </a:p>
          <a:p>
            <a:pPr marL="285750" indent="-285750">
              <a:lnSpc>
                <a:spcPct val="95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叔块哈希</a:t>
            </a:r>
            <a:endParaRPr lang="en-US" altLang="zh-CN"/>
          </a:p>
          <a:p>
            <a:pPr marL="285750" indent="-285750">
              <a:lnSpc>
                <a:spcPct val="95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矿工地址</a:t>
            </a:r>
            <a:endParaRPr lang="en-US" altLang="zh-CN"/>
          </a:p>
          <a:p>
            <a:pPr marL="285750" indent="-285750">
              <a:lnSpc>
                <a:spcPct val="95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状态树哈希</a:t>
            </a:r>
            <a:endParaRPr lang="en-US" altLang="zh-CN"/>
          </a:p>
          <a:p>
            <a:pPr marL="285750" indent="-285750">
              <a:lnSpc>
                <a:spcPct val="95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交易树哈希</a:t>
            </a:r>
            <a:endParaRPr lang="en-US" altLang="zh-CN"/>
          </a:p>
          <a:p>
            <a:pPr marL="285750" indent="-285750">
              <a:lnSpc>
                <a:spcPct val="95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收据树哈希</a:t>
            </a:r>
            <a:endParaRPr lang="en-US" altLang="zh-CN"/>
          </a:p>
          <a:p>
            <a:pPr marL="285750" indent="-285750">
              <a:lnSpc>
                <a:spcPct val="95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Bloom Filter</a:t>
            </a:r>
          </a:p>
          <a:p>
            <a:pPr marL="285750" indent="-285750">
              <a:lnSpc>
                <a:spcPct val="95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挖矿难度</a:t>
            </a:r>
            <a:endParaRPr lang="en-US" altLang="zh-CN"/>
          </a:p>
          <a:p>
            <a:pPr marL="285750" indent="-285750">
              <a:lnSpc>
                <a:spcPct val="95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区块号</a:t>
            </a:r>
            <a:endParaRPr lang="en-US" altLang="zh-CN"/>
          </a:p>
          <a:p>
            <a:pPr marL="285750" indent="-285750">
              <a:lnSpc>
                <a:spcPct val="95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Gas</a:t>
            </a:r>
            <a:r>
              <a:rPr lang="zh-CN" altLang="en-US"/>
              <a:t>上限</a:t>
            </a:r>
            <a:endParaRPr lang="en-US" altLang="zh-CN"/>
          </a:p>
          <a:p>
            <a:pPr marL="285750" indent="-285750">
              <a:lnSpc>
                <a:spcPct val="95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所有交易</a:t>
            </a:r>
            <a:r>
              <a:rPr lang="en-US" altLang="zh-CN"/>
              <a:t>gas</a:t>
            </a:r>
            <a:r>
              <a:rPr lang="zh-CN" altLang="en-US"/>
              <a:t>之和</a:t>
            </a:r>
            <a:endParaRPr lang="en-US" altLang="zh-CN"/>
          </a:p>
          <a:p>
            <a:pPr marL="285750" indent="-285750">
              <a:lnSpc>
                <a:spcPct val="95000"/>
              </a:lnSpc>
              <a:buFont typeface="Arial" panose="020B0604020202090204" pitchFamily="34" charset="0"/>
              <a:buChar char="•"/>
            </a:pP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区块时间戳</a:t>
            </a:r>
            <a:endParaRPr lang="en-US" altLang="zh-CN" b="0" i="0">
              <a:solidFill>
                <a:srgbClr val="121212"/>
              </a:solidFill>
              <a:effectLst/>
              <a:latin typeface="-apple-system"/>
            </a:endParaRPr>
          </a:p>
          <a:p>
            <a:pPr marL="285750" indent="-285750">
              <a:lnSpc>
                <a:spcPct val="95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可变长度字段</a:t>
            </a:r>
            <a:endParaRPr lang="en-US" altLang="zh-CN"/>
          </a:p>
          <a:p>
            <a:pPr marL="285750" indent="-285750">
              <a:lnSpc>
                <a:spcPct val="95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工作量证明摘要</a:t>
            </a:r>
            <a:endParaRPr lang="en-US" altLang="zh-CN"/>
          </a:p>
          <a:p>
            <a:pPr marL="285750" indent="-285750">
              <a:lnSpc>
                <a:spcPct val="95000"/>
              </a:lnSpc>
              <a:buFont typeface="Arial" panose="020B0604020202090204" pitchFamily="34" charset="0"/>
              <a:buChar char="•"/>
            </a:pP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挖矿</a:t>
            </a:r>
            <a:r>
              <a:rPr lang="en-US" altLang="zh-CN" b="0" i="0">
                <a:solidFill>
                  <a:srgbClr val="121212"/>
                </a:solidFill>
                <a:effectLst/>
                <a:latin typeface="-apple-system"/>
              </a:rPr>
              <a:t>Nonce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值</a:t>
            </a:r>
            <a:endParaRPr lang="en-US" altLang="zh-CN"/>
          </a:p>
          <a:p>
            <a:pPr marL="285750" indent="-285750">
              <a:lnSpc>
                <a:spcPct val="95000"/>
              </a:lnSpc>
              <a:buFont typeface="Arial" panose="020B0604020202090204" pitchFamily="34" charset="0"/>
              <a:buChar char="•"/>
            </a:pP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智能合约</a:t>
            </a:r>
            <a:endParaRPr lang="zh-CN" altLang="en-US" dirty="0"/>
          </a:p>
        </p:txBody>
      </p:sp>
      <p:sp>
        <p:nvSpPr>
          <p:cNvPr id="5" name="内容占位符 485"/>
          <p:cNvSpPr>
            <a:spLocks noGrp="1"/>
          </p:cNvSpPr>
          <p:nvPr>
            <p:ph idx="1"/>
          </p:nvPr>
        </p:nvSpPr>
        <p:spPr>
          <a:xfrm>
            <a:off x="520151" y="1291077"/>
            <a:ext cx="7831757" cy="5302578"/>
          </a:xfrm>
        </p:spPr>
        <p:txBody>
          <a:bodyPr anchor="t" anchorCtr="0"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dirty="0"/>
              <a:t>例如：将自动售货机视为智能合约</a:t>
            </a:r>
            <a:endParaRPr lang="en-US" altLang="zh-CN" sz="2000" dirty="0"/>
          </a:p>
          <a:p>
            <a:pPr lvl="1">
              <a:lnSpc>
                <a:spcPct val="140000"/>
              </a:lnSpc>
            </a:pPr>
            <a:r>
              <a:rPr lang="zh-CN" altLang="zh-CN" sz="2000" dirty="0"/>
              <a:t>事件驱动：合约以投币等动作作为输入，触发其动作执行；</a:t>
            </a:r>
          </a:p>
          <a:p>
            <a:pPr lvl="1">
              <a:lnSpc>
                <a:spcPct val="140000"/>
              </a:lnSpc>
            </a:pPr>
            <a:r>
              <a:rPr lang="zh-CN" altLang="zh-CN" sz="2000" dirty="0"/>
              <a:t>价值转移：外部以钱币为输入，合约输出饮料、食品等商品，完成了价值的交换或转移；</a:t>
            </a:r>
          </a:p>
          <a:p>
            <a:pPr lvl="1">
              <a:lnSpc>
                <a:spcPct val="140000"/>
              </a:lnSpc>
            </a:pPr>
            <a:r>
              <a:rPr lang="zh-CN" altLang="zh-CN" sz="2000" dirty="0"/>
              <a:t>自动执行：这一履约行为是完全自动的，不需要人在其中干预（投币动作除外）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814" y="4186846"/>
            <a:ext cx="4315644" cy="2031208"/>
          </a:xfrm>
          <a:prstGeom prst="rect">
            <a:avLst/>
          </a:prstGeom>
        </p:spPr>
      </p:pic>
      <p:sp>
        <p:nvSpPr>
          <p:cNvPr id="8" name="对话气泡: 矩形 7"/>
          <p:cNvSpPr/>
          <p:nvPr/>
        </p:nvSpPr>
        <p:spPr bwMode="auto">
          <a:xfrm>
            <a:off x="6487340" y="4373977"/>
            <a:ext cx="1838622" cy="369332"/>
          </a:xfrm>
          <a:prstGeom prst="wedgeRectCallout">
            <a:avLst>
              <a:gd name="adj1" fmla="val -69370"/>
              <a:gd name="adj2" fmla="val 12839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/>
              <a:t>Need 3 Tokens!</a:t>
            </a:r>
            <a:endParaRPr lang="zh-CN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加入我们！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InplusLab</a:t>
            </a:r>
            <a:endParaRPr lang="en-US" altLang="zh-CN" dirty="0"/>
          </a:p>
          <a:p>
            <a:pPr lvl="1"/>
            <a:r>
              <a:rPr lang="en-US" altLang="zh-CN" sz="2000" dirty="0"/>
              <a:t>8</a:t>
            </a:r>
            <a:r>
              <a:rPr lang="zh-CN" altLang="en-US" sz="2000" dirty="0"/>
              <a:t>位教授</a:t>
            </a:r>
            <a:r>
              <a:rPr lang="en-US" altLang="zh-CN" sz="2000" dirty="0"/>
              <a:t>/</a:t>
            </a:r>
            <a:r>
              <a:rPr lang="zh-CN" altLang="en-US" sz="2000" dirty="0"/>
              <a:t>副教授导师，研究方向涉及 区块链、人工智能、数据挖掘、分布式学习等等方向</a:t>
            </a:r>
            <a:endParaRPr lang="en-US" altLang="zh-CN" sz="2000" dirty="0"/>
          </a:p>
          <a:p>
            <a:pPr lvl="1"/>
            <a:r>
              <a:rPr lang="zh-CN" altLang="en-US" sz="2000" dirty="0"/>
              <a:t>请随时投简历到邮箱：</a:t>
            </a:r>
            <a:r>
              <a:rPr lang="en-US" sz="2000" dirty="0">
                <a:hlinkClick r:id="rId2"/>
              </a:rPr>
              <a:t>inpluslab@yeah.net</a:t>
            </a:r>
            <a:endParaRPr lang="en-US" sz="2000" dirty="0"/>
          </a:p>
          <a:p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46600" y="3230487"/>
            <a:ext cx="1474732" cy="1497124"/>
          </a:xfrm>
          <a:prstGeom prst="rect">
            <a:avLst/>
          </a:prstGeom>
        </p:spPr>
      </p:pic>
      <p:sp>
        <p:nvSpPr>
          <p:cNvPr id="5" name="内容占位符 2"/>
          <p:cNvSpPr txBox="1">
            <a:spLocks noChangeArrowheads="1"/>
          </p:cNvSpPr>
          <p:nvPr/>
        </p:nvSpPr>
        <p:spPr bwMode="auto">
          <a:xfrm>
            <a:off x="3077679" y="4838646"/>
            <a:ext cx="2612573" cy="133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b="1" kern="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InplusLab</a:t>
            </a:r>
            <a:r>
              <a:rPr lang="zh-CN" altLang="en-US" sz="24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eaLnBrk="0" fontAlgn="base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实验室公众号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LC.BRev.FY97">
  <a:themeElements>
    <a:clrScheme name="LC.BRev.FY97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C0C0"/>
      </a:accent1>
      <a:accent2>
        <a:srgbClr val="0066FF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CE7"/>
      </a:accent6>
      <a:hlink>
        <a:srgbClr val="FF0000"/>
      </a:hlink>
      <a:folHlink>
        <a:srgbClr val="00990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5893</Words>
  <Application>Microsoft Office PowerPoint</Application>
  <PresentationFormat>全屏显示(4:3)</PresentationFormat>
  <Paragraphs>689</Paragraphs>
  <Slides>90</Slides>
  <Notes>78</Notes>
  <HiddenSlides>4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90</vt:i4>
      </vt:variant>
    </vt:vector>
  </HeadingPairs>
  <TitlesOfParts>
    <vt:vector size="106" baseType="lpstr">
      <vt:lpstr>-apple-system</vt:lpstr>
      <vt:lpstr>KaiTi</vt:lpstr>
      <vt:lpstr>Monotype Sorts</vt:lpstr>
      <vt:lpstr>PingFang SC</vt:lpstr>
      <vt:lpstr>等线</vt:lpstr>
      <vt:lpstr>宋体</vt:lpstr>
      <vt:lpstr>微软雅黑</vt:lpstr>
      <vt:lpstr>微软雅黑</vt:lpstr>
      <vt:lpstr>Arial</vt:lpstr>
      <vt:lpstr>Calibri</vt:lpstr>
      <vt:lpstr>Cambria Math</vt:lpstr>
      <vt:lpstr>Courier New</vt:lpstr>
      <vt:lpstr>Tahoma</vt:lpstr>
      <vt:lpstr>Times New Roman</vt:lpstr>
      <vt:lpstr>Wingdings</vt:lpstr>
      <vt:lpstr>LC.BRev.FY97</vt:lpstr>
      <vt:lpstr>以太坊 概述</vt:lpstr>
      <vt:lpstr>PowerPoint 演示文稿</vt:lpstr>
      <vt:lpstr>Outline</vt:lpstr>
      <vt:lpstr>以太坊简介</vt:lpstr>
      <vt:lpstr>以太坊简介</vt:lpstr>
      <vt:lpstr>Vitalk Buterin</vt:lpstr>
      <vt:lpstr>回顾：传统合约</vt:lpstr>
      <vt:lpstr>智能合约</vt:lpstr>
      <vt:lpstr>智能合约</vt:lpstr>
      <vt:lpstr>智能合约</vt:lpstr>
      <vt:lpstr>智能合约</vt:lpstr>
      <vt:lpstr>智能合约</vt:lpstr>
      <vt:lpstr>智能合约</vt:lpstr>
      <vt:lpstr>以太坊简介</vt:lpstr>
      <vt:lpstr>以太坊诞生和发展</vt:lpstr>
      <vt:lpstr>以太坊与比特币对比</vt:lpstr>
      <vt:lpstr>以太坊特色与应用</vt:lpstr>
      <vt:lpstr>Outline</vt:lpstr>
      <vt:lpstr>以太坊账户模型</vt:lpstr>
      <vt:lpstr>以太坊账户模型</vt:lpstr>
      <vt:lpstr>以太坊账户模型</vt:lpstr>
      <vt:lpstr>Nonce 的作用</vt:lpstr>
      <vt:lpstr>Nonce 的作用</vt:lpstr>
      <vt:lpstr>Nonce的作用</vt:lpstr>
      <vt:lpstr>Nonce的作用</vt:lpstr>
      <vt:lpstr>Nonce的作用</vt:lpstr>
      <vt:lpstr>以太坊账户</vt:lpstr>
      <vt:lpstr>思考1：以太坊账户</vt:lpstr>
      <vt:lpstr>Outline</vt:lpstr>
      <vt:lpstr>以太坊状态</vt:lpstr>
      <vt:lpstr>思考2：以太坊状态如何维护</vt:lpstr>
      <vt:lpstr>回顾：Trie 字典树</vt:lpstr>
      <vt:lpstr>回顾：压缩前缀树</vt:lpstr>
      <vt:lpstr>Merkle Patricia Trie (MPT)</vt:lpstr>
      <vt:lpstr>Merkle Patricia Trie</vt:lpstr>
      <vt:lpstr>状态树</vt:lpstr>
      <vt:lpstr>状态树</vt:lpstr>
      <vt:lpstr>状态树</vt:lpstr>
      <vt:lpstr>Outline</vt:lpstr>
      <vt:lpstr>收据 (Transaction Receipts)</vt:lpstr>
      <vt:lpstr>收据</vt:lpstr>
      <vt:lpstr>交易树和收据树</vt:lpstr>
      <vt:lpstr>Bloom Filter</vt:lpstr>
      <vt:lpstr>Bloom Filter</vt:lpstr>
      <vt:lpstr>Outline</vt:lpstr>
      <vt:lpstr>状态模型</vt:lpstr>
      <vt:lpstr>状态转移</vt:lpstr>
      <vt:lpstr>状态转移</vt:lpstr>
      <vt:lpstr>以太坊基本架构及原理</vt:lpstr>
      <vt:lpstr>以太坊简易架构图</vt:lpstr>
      <vt:lpstr>以太坊基本原理及例子</vt:lpstr>
      <vt:lpstr>以太坊基本原理及例子</vt:lpstr>
      <vt:lpstr>Outline</vt:lpstr>
      <vt:lpstr>交易内容</vt:lpstr>
      <vt:lpstr>交易内容</vt:lpstr>
      <vt:lpstr>交易内容</vt:lpstr>
      <vt:lpstr>交易内容</vt:lpstr>
      <vt:lpstr>交易的周期</vt:lpstr>
      <vt:lpstr>交易发起</vt:lpstr>
      <vt:lpstr>交易广播</vt:lpstr>
      <vt:lpstr>交易打包和执行</vt:lpstr>
      <vt:lpstr>交易打包和执行</vt:lpstr>
      <vt:lpstr>交易打包和执行</vt:lpstr>
      <vt:lpstr>交易打包和执行</vt:lpstr>
      <vt:lpstr>交易打包和执行</vt:lpstr>
      <vt:lpstr>交易验证和执行</vt:lpstr>
      <vt:lpstr>Outline</vt:lpstr>
      <vt:lpstr>以太坊的分叉</vt:lpstr>
      <vt:lpstr>叔块</vt:lpstr>
      <vt:lpstr>叔块特点</vt:lpstr>
      <vt:lpstr>叔块</vt:lpstr>
      <vt:lpstr>叔块奖励例子#1</vt:lpstr>
      <vt:lpstr>叔块奖励例子#2</vt:lpstr>
      <vt:lpstr>以太币的总供应量</vt:lpstr>
      <vt:lpstr>以太坊的算力分布</vt:lpstr>
      <vt:lpstr>以太币价格</vt:lpstr>
      <vt:lpstr>以太坊算力</vt:lpstr>
      <vt:lpstr>Outline</vt:lpstr>
      <vt:lpstr>难度调整</vt:lpstr>
      <vt:lpstr>难度调整</vt:lpstr>
      <vt:lpstr>难度调整</vt:lpstr>
      <vt:lpstr>难度炸弹</vt:lpstr>
      <vt:lpstr>难度炸弹</vt:lpstr>
      <vt:lpstr>以太坊发展的四个阶段</vt:lpstr>
      <vt:lpstr>难度炸弹的调整对出块的影响</vt:lpstr>
      <vt:lpstr>Outline</vt:lpstr>
      <vt:lpstr>区块结构</vt:lpstr>
      <vt:lpstr>区块结构</vt:lpstr>
      <vt:lpstr>区块头</vt:lpstr>
      <vt:lpstr>加入我们！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 的引擎 —— 共识机制</dc:title>
  <dc:creator>yang li</dc:creator>
  <cp:lastModifiedBy>廖婕</cp:lastModifiedBy>
  <cp:revision>140</cp:revision>
  <cp:lastPrinted>2021-10-28T01:46:17Z</cp:lastPrinted>
  <dcterms:created xsi:type="dcterms:W3CDTF">2021-10-28T01:46:17Z</dcterms:created>
  <dcterms:modified xsi:type="dcterms:W3CDTF">2021-10-29T08:20:49Z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2052-3.6.1.5768</vt:lpwstr>
  </property>
</Properties>
</file>